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
  </p:notesMasterIdLst>
  <p:sldIdLst>
    <p:sldId id="259" r:id="rId2"/>
    <p:sldId id="265" r:id="rId3"/>
    <p:sldId id="266" r:id="rId4"/>
    <p:sldId id="267" r:id="rId5"/>
    <p:sldId id="268" r:id="rId6"/>
    <p:sldId id="275" r:id="rId7"/>
    <p:sldId id="274" r:id="rId8"/>
    <p:sldId id="272"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6728" autoAdjust="0"/>
  </p:normalViewPr>
  <p:slideViewPr>
    <p:cSldViewPr snapToGrid="0">
      <p:cViewPr varScale="1">
        <p:scale>
          <a:sx n="87" d="100"/>
          <a:sy n="87" d="100"/>
        </p:scale>
        <p:origin x="1452" y="96"/>
      </p:cViewPr>
      <p:guideLst/>
    </p:cSldViewPr>
  </p:slideViewPr>
  <p:notesTextViewPr>
    <p:cViewPr>
      <p:scale>
        <a:sx n="1" d="1"/>
        <a:sy n="1" d="1"/>
      </p:scale>
      <p:origin x="0" y="0"/>
    </p:cViewPr>
  </p:notesTextViewPr>
  <p:notesViewPr>
    <p:cSldViewPr snapToGrid="0">
      <p:cViewPr>
        <p:scale>
          <a:sx n="80" d="100"/>
          <a:sy n="80" d="100"/>
        </p:scale>
        <p:origin x="1992" y="-8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2B706-1350-42F3-8F5A-2CC28E78C52F}" type="doc">
      <dgm:prSet loTypeId="urn:microsoft.com/office/officeart/2016/7/layout/BasicTimeline" loCatId="process" qsTypeId="urn:microsoft.com/office/officeart/2005/8/quickstyle/simple4" qsCatId="simple" csTypeId="urn:microsoft.com/office/officeart/2005/8/colors/colorful1" csCatId="colorful" phldr="1"/>
      <dgm:spPr/>
      <dgm:t>
        <a:bodyPr/>
        <a:lstStyle/>
        <a:p>
          <a:endParaRPr lang="en-US"/>
        </a:p>
      </dgm:t>
    </dgm:pt>
    <dgm:pt modelId="{7E7C0912-21E7-4EF2-98D7-5C3A3F66B1F8}">
      <dgm:prSet custT="1"/>
      <dgm:spPr/>
      <dgm:t>
        <a:bodyPr/>
        <a:lstStyle/>
        <a:p>
          <a:pPr>
            <a:defRPr b="1"/>
          </a:pPr>
          <a:r>
            <a:rPr lang="en-US" sz="2400" b="1" dirty="0">
              <a:solidFill>
                <a:srgbClr val="FF00FF"/>
              </a:solidFill>
            </a:rPr>
            <a:t>2015</a:t>
          </a:r>
        </a:p>
      </dgm:t>
    </dgm:pt>
    <dgm:pt modelId="{8BFE1BA6-5A19-45F3-8821-2304205976E2}" type="parTrans" cxnId="{9E337DDD-7F1F-47D3-8DCA-C32DE9F2B816}">
      <dgm:prSet/>
      <dgm:spPr/>
      <dgm:t>
        <a:bodyPr/>
        <a:lstStyle/>
        <a:p>
          <a:endParaRPr lang="en-US" sz="1800"/>
        </a:p>
      </dgm:t>
    </dgm:pt>
    <dgm:pt modelId="{DDF08691-6A97-45DC-BA69-5A122651C8AB}" type="sibTrans" cxnId="{9E337DDD-7F1F-47D3-8DCA-C32DE9F2B816}">
      <dgm:prSet/>
      <dgm:spPr/>
      <dgm:t>
        <a:bodyPr/>
        <a:lstStyle/>
        <a:p>
          <a:endParaRPr lang="en-US" sz="1800"/>
        </a:p>
      </dgm:t>
    </dgm:pt>
    <dgm:pt modelId="{6442AF96-42FE-4643-A967-779E4F360FE6}">
      <dgm:prSet custT="1"/>
      <dgm:spPr>
        <a:solidFill>
          <a:schemeClr val="accent5">
            <a:lumMod val="60000"/>
            <a:lumOff val="40000"/>
            <a:alpha val="90000"/>
          </a:schemeClr>
        </a:solidFill>
      </dgm:spPr>
      <dgm:t>
        <a:bodyPr/>
        <a:lstStyle/>
        <a:p>
          <a:r>
            <a:rPr lang="en-US" sz="1800" b="1" dirty="0">
              <a:latin typeface="Arial" panose="020B0604020202020204" pitchFamily="34" charset="0"/>
              <a:cs typeface="Arial" panose="020B0604020202020204" pitchFamily="34" charset="0"/>
            </a:rPr>
            <a:t>The 2030 Agenda and SDGs adopted in 2015: Provide a framework for people, prosperity, planet, peace and partnerships</a:t>
          </a:r>
        </a:p>
      </dgm:t>
    </dgm:pt>
    <dgm:pt modelId="{2F699711-4D72-414E-98C8-59B149A9F9AA}" type="parTrans" cxnId="{8A21EC7C-946F-41A5-95CB-4EAF74521947}">
      <dgm:prSet/>
      <dgm:spPr/>
      <dgm:t>
        <a:bodyPr/>
        <a:lstStyle/>
        <a:p>
          <a:endParaRPr lang="en-US" sz="1800"/>
        </a:p>
      </dgm:t>
    </dgm:pt>
    <dgm:pt modelId="{CF13EFAD-8F4D-418C-9905-34D733826671}" type="sibTrans" cxnId="{8A21EC7C-946F-41A5-95CB-4EAF74521947}">
      <dgm:prSet/>
      <dgm:spPr/>
      <dgm:t>
        <a:bodyPr/>
        <a:lstStyle/>
        <a:p>
          <a:endParaRPr lang="en-US" sz="1800"/>
        </a:p>
      </dgm:t>
    </dgm:pt>
    <dgm:pt modelId="{7A8CB74B-BE36-4553-98C2-341C96F0755B}">
      <dgm:prSet custT="1"/>
      <dgm:spPr/>
      <dgm:t>
        <a:bodyPr/>
        <a:lstStyle/>
        <a:p>
          <a:pPr>
            <a:defRPr b="1"/>
          </a:pPr>
          <a:r>
            <a:rPr lang="en-US" sz="2400" dirty="0">
              <a:solidFill>
                <a:srgbClr val="0000FF"/>
              </a:solidFill>
              <a:latin typeface="Arial" panose="020B0604020202020204" pitchFamily="34" charset="0"/>
              <a:cs typeface="Arial" panose="020B0604020202020204" pitchFamily="34" charset="0"/>
            </a:rPr>
            <a:t>2022</a:t>
          </a:r>
        </a:p>
      </dgm:t>
    </dgm:pt>
    <dgm:pt modelId="{F87ADCF0-E1FC-43A6-B553-5907B851DA5A}" type="parTrans" cxnId="{5E6C464C-A6ED-46C0-9E12-687BEBC830D8}">
      <dgm:prSet/>
      <dgm:spPr/>
      <dgm:t>
        <a:bodyPr/>
        <a:lstStyle/>
        <a:p>
          <a:endParaRPr lang="en-US" sz="1800"/>
        </a:p>
      </dgm:t>
    </dgm:pt>
    <dgm:pt modelId="{B24FBBA0-B895-49F1-B556-C5899EA9D2A0}" type="sibTrans" cxnId="{5E6C464C-A6ED-46C0-9E12-687BEBC830D8}">
      <dgm:prSet/>
      <dgm:spPr/>
      <dgm:t>
        <a:bodyPr/>
        <a:lstStyle/>
        <a:p>
          <a:endParaRPr lang="en-US" sz="1800"/>
        </a:p>
      </dgm:t>
    </dgm:pt>
    <dgm:pt modelId="{3E4AA4A7-CF66-4C4F-AA09-87EE74D7F23C}">
      <dgm:prSet custT="1"/>
      <dgm:spPr>
        <a:solidFill>
          <a:srgbClr val="92D050">
            <a:alpha val="90000"/>
          </a:srgbClr>
        </a:solidFill>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noProof="0" dirty="0">
              <a:latin typeface="Arial" panose="020B0604020202020204" pitchFamily="34" charset="0"/>
              <a:cs typeface="Arial" panose="020B0604020202020204" pitchFamily="34" charset="0"/>
              <a:sym typeface="Wingdings" panose="05000000000000000000" pitchFamily="2" charset="2"/>
            </a:rPr>
            <a:t> </a:t>
          </a:r>
          <a:r>
            <a:rPr lang="en-US" sz="2000" b="1" noProof="0" dirty="0">
              <a:latin typeface="Arial" panose="020B0604020202020204" pitchFamily="34" charset="0"/>
              <a:cs typeface="Arial" panose="020B0604020202020204" pitchFamily="34" charset="0"/>
            </a:rPr>
            <a:t>Almost midway the set time frame for achieving SDGs</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noProof="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000" b="1" noProof="0" dirty="0">
              <a:solidFill>
                <a:srgbClr val="0000FF"/>
              </a:solidFill>
              <a:latin typeface="Arial" panose="020B0604020202020204" pitchFamily="34" charset="0"/>
              <a:cs typeface="Arial" panose="020B0604020202020204" pitchFamily="34" charset="0"/>
            </a:rPr>
            <a:t>Eighth session of ARFSD: </a:t>
          </a:r>
          <a:r>
            <a:rPr lang="en-US" sz="2000" b="1" noProof="0" dirty="0">
              <a:solidFill>
                <a:srgbClr val="FF0000"/>
              </a:solidFill>
              <a:latin typeface="Arial" panose="020B0604020202020204" pitchFamily="34" charset="0"/>
              <a:cs typeface="Arial" panose="020B0604020202020204" pitchFamily="34" charset="0"/>
            </a:rPr>
            <a:t>Theme -</a:t>
          </a:r>
          <a:r>
            <a:rPr lang="en-US" sz="2000" b="1" noProof="0" dirty="0">
              <a:solidFill>
                <a:srgbClr val="0000FF"/>
              </a:solidFill>
              <a:latin typeface="Arial" panose="020B0604020202020204" pitchFamily="34" charset="0"/>
              <a:cs typeface="Arial" panose="020B0604020202020204" pitchFamily="34" charset="0"/>
            </a:rPr>
            <a:t> </a:t>
          </a:r>
          <a:r>
            <a:rPr lang="en-US" altLang="en-US" sz="1700" b="1" noProof="0" dirty="0">
              <a:solidFill>
                <a:srgbClr val="7030A0"/>
              </a:solidFill>
              <a:latin typeface="Arial" charset="0"/>
              <a:ea typeface="Arial" charset="0"/>
              <a:cs typeface="Arial" charset="0"/>
            </a:rPr>
            <a:t>“Building forward better: A green, inclusive and resilient Africa poised to achieve the 2030 Agenda and Agenda 2063”- </a:t>
          </a:r>
          <a:r>
            <a:rPr lang="en-US" altLang="en-US" sz="1700" b="1" noProof="0" dirty="0">
              <a:solidFill>
                <a:srgbClr val="FF0000"/>
              </a:solidFill>
              <a:latin typeface="Arial" charset="0"/>
              <a:ea typeface="Arial" charset="0"/>
              <a:cs typeface="Arial" charset="0"/>
            </a:rPr>
            <a:t>Spotlight on: </a:t>
          </a:r>
          <a:r>
            <a:rPr lang="en-US" altLang="en-US" sz="1700" b="1" noProof="0" dirty="0">
              <a:solidFill>
                <a:srgbClr val="7030A0"/>
              </a:solidFill>
              <a:latin typeface="Arial" charset="0"/>
              <a:ea typeface="Arial" charset="0"/>
              <a:cs typeface="Arial" charset="0"/>
            </a:rPr>
            <a:t>SDGs 4, 5, 14, 15 and 17 </a:t>
          </a:r>
          <a:endParaRPr lang="en-US" sz="1700" b="1" noProof="0" dirty="0">
            <a:latin typeface="Arial" charset="0"/>
            <a:ea typeface="Arial" charset="0"/>
            <a:cs typeface="Arial" charset="0"/>
          </a:endParaRPr>
        </a:p>
      </dgm:t>
    </dgm:pt>
    <dgm:pt modelId="{E7898D0F-A97B-403E-933F-AF042A8EF934}" type="parTrans" cxnId="{15A27CDB-B1FE-49F0-8482-898A67DB38DB}">
      <dgm:prSet/>
      <dgm:spPr/>
      <dgm:t>
        <a:bodyPr/>
        <a:lstStyle/>
        <a:p>
          <a:endParaRPr lang="en-US" sz="1800"/>
        </a:p>
      </dgm:t>
    </dgm:pt>
    <dgm:pt modelId="{2D4E4EF6-E845-4143-8EF9-020F3ED9D5C1}" type="sibTrans" cxnId="{15A27CDB-B1FE-49F0-8482-898A67DB38DB}">
      <dgm:prSet/>
      <dgm:spPr/>
      <dgm:t>
        <a:bodyPr/>
        <a:lstStyle/>
        <a:p>
          <a:endParaRPr lang="en-US" sz="1800"/>
        </a:p>
      </dgm:t>
    </dgm:pt>
    <dgm:pt modelId="{9013857C-B442-44BB-8DB1-D505A7A99D52}">
      <dgm:prSet custT="1"/>
      <dgm:spPr/>
      <dgm:t>
        <a:bodyPr/>
        <a:lstStyle/>
        <a:p>
          <a:pPr>
            <a:defRPr b="1"/>
          </a:pPr>
          <a:r>
            <a:rPr lang="en-US" sz="2400" dirty="0">
              <a:solidFill>
                <a:srgbClr val="FF0000"/>
              </a:solidFill>
            </a:rPr>
            <a:t>2030</a:t>
          </a:r>
        </a:p>
      </dgm:t>
    </dgm:pt>
    <dgm:pt modelId="{52978C4E-7E94-41EB-ACD3-3F2309909B90}" type="parTrans" cxnId="{527D60AF-2F59-465F-9E2E-A11C8AD4F656}">
      <dgm:prSet/>
      <dgm:spPr/>
      <dgm:t>
        <a:bodyPr/>
        <a:lstStyle/>
        <a:p>
          <a:endParaRPr lang="en-US" sz="1800"/>
        </a:p>
      </dgm:t>
    </dgm:pt>
    <dgm:pt modelId="{D4089440-D4AB-4C51-A89F-729F9ABB3971}" type="sibTrans" cxnId="{527D60AF-2F59-465F-9E2E-A11C8AD4F656}">
      <dgm:prSet/>
      <dgm:spPr/>
      <dgm:t>
        <a:bodyPr/>
        <a:lstStyle/>
        <a:p>
          <a:endParaRPr lang="en-US" sz="1800"/>
        </a:p>
      </dgm:t>
    </dgm:pt>
    <dgm:pt modelId="{45EEFEFF-5E19-4320-AFC7-823038167466}">
      <dgm:prSet custT="1"/>
      <dgm:spPr>
        <a:solidFill>
          <a:schemeClr val="accent2">
            <a:lumMod val="40000"/>
            <a:lumOff val="60000"/>
            <a:alpha val="90000"/>
          </a:schemeClr>
        </a:solidFill>
      </dgm:spPr>
      <dgm:t>
        <a:bodyPr/>
        <a:lstStyle/>
        <a:p>
          <a:r>
            <a:rPr lang="en-US" sz="1800" b="1" dirty="0">
              <a:latin typeface="Arial" panose="020B0604020202020204" pitchFamily="34" charset="0"/>
              <a:cs typeface="Arial" panose="020B0604020202020204" pitchFamily="34" charset="0"/>
            </a:rPr>
            <a:t>2030 Is the set  deadline for attainment of SDGs: looms closer- </a:t>
          </a:r>
          <a:r>
            <a:rPr lang="en-US" sz="1800" b="1" dirty="0">
              <a:solidFill>
                <a:srgbClr val="C00000"/>
              </a:solidFill>
              <a:latin typeface="Arial" panose="020B0604020202020204" pitchFamily="34" charset="0"/>
              <a:cs typeface="Arial" panose="020B0604020202020204" pitchFamily="34" charset="0"/>
            </a:rPr>
            <a:t>Time is of Essence</a:t>
          </a:r>
        </a:p>
      </dgm:t>
    </dgm:pt>
    <dgm:pt modelId="{73349C49-4D37-421A-B3D9-60A86459F6D4}" type="parTrans" cxnId="{6ECC7B4E-35CB-43FB-898B-CE302159FF76}">
      <dgm:prSet/>
      <dgm:spPr/>
      <dgm:t>
        <a:bodyPr/>
        <a:lstStyle/>
        <a:p>
          <a:endParaRPr lang="en-US" sz="1800"/>
        </a:p>
      </dgm:t>
    </dgm:pt>
    <dgm:pt modelId="{9355C39F-2679-429E-9E14-E8DA98302AB4}" type="sibTrans" cxnId="{6ECC7B4E-35CB-43FB-898B-CE302159FF76}">
      <dgm:prSet/>
      <dgm:spPr/>
      <dgm:t>
        <a:bodyPr/>
        <a:lstStyle/>
        <a:p>
          <a:endParaRPr lang="en-US" sz="1800"/>
        </a:p>
      </dgm:t>
    </dgm:pt>
    <dgm:pt modelId="{F871B4D9-2DA0-4D6B-B46D-586BEF11A8B0}" type="pres">
      <dgm:prSet presAssocID="{DFF2B706-1350-42F3-8F5A-2CC28E78C52F}" presName="root" presStyleCnt="0">
        <dgm:presLayoutVars>
          <dgm:chMax/>
          <dgm:chPref/>
          <dgm:animLvl val="lvl"/>
        </dgm:presLayoutVars>
      </dgm:prSet>
      <dgm:spPr/>
    </dgm:pt>
    <dgm:pt modelId="{1B1DE25D-6288-4E4F-920F-BB8FD3891A91}" type="pres">
      <dgm:prSet presAssocID="{DFF2B706-1350-42F3-8F5A-2CC28E78C52F}" presName="divider" presStyleLbl="fgAccFollowNode1" presStyleIdx="0" presStyleCnt="1"/>
      <dgm:spPr>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tailEnd type="triangle" w="lg" len="lg"/>
        </a:ln>
        <a:effectLst/>
      </dgm:spPr>
    </dgm:pt>
    <dgm:pt modelId="{CE5EADB9-A0E1-441F-891F-88EE6003112D}" type="pres">
      <dgm:prSet presAssocID="{DFF2B706-1350-42F3-8F5A-2CC28E78C52F}" presName="nodes" presStyleCnt="0">
        <dgm:presLayoutVars>
          <dgm:chMax/>
          <dgm:chPref/>
          <dgm:animLvl val="lvl"/>
        </dgm:presLayoutVars>
      </dgm:prSet>
      <dgm:spPr/>
    </dgm:pt>
    <dgm:pt modelId="{7336A3CD-F91B-47CA-BD4D-CBBE7F7B4C65}" type="pres">
      <dgm:prSet presAssocID="{7E7C0912-21E7-4EF2-98D7-5C3A3F66B1F8}" presName="composite" presStyleCnt="0"/>
      <dgm:spPr/>
    </dgm:pt>
    <dgm:pt modelId="{8660AF6C-C629-441E-A15C-D7E1F816680D}" type="pres">
      <dgm:prSet presAssocID="{7E7C0912-21E7-4EF2-98D7-5C3A3F66B1F8}" presName="L1TextContainer" presStyleLbl="revTx" presStyleIdx="0" presStyleCnt="3">
        <dgm:presLayoutVars>
          <dgm:chMax val="1"/>
          <dgm:chPref val="1"/>
          <dgm:bulletEnabled val="1"/>
        </dgm:presLayoutVars>
      </dgm:prSet>
      <dgm:spPr/>
    </dgm:pt>
    <dgm:pt modelId="{75F65209-F17F-47F2-AD46-AD783062E969}" type="pres">
      <dgm:prSet presAssocID="{7E7C0912-21E7-4EF2-98D7-5C3A3F66B1F8}" presName="L2TextContainerWrapper" presStyleCnt="0">
        <dgm:presLayoutVars>
          <dgm:chMax val="0"/>
          <dgm:chPref val="0"/>
          <dgm:bulletEnabled val="1"/>
        </dgm:presLayoutVars>
      </dgm:prSet>
      <dgm:spPr/>
    </dgm:pt>
    <dgm:pt modelId="{50EDC3ED-B44A-4279-A823-F58D63502791}" type="pres">
      <dgm:prSet presAssocID="{7E7C0912-21E7-4EF2-98D7-5C3A3F66B1F8}" presName="L2TextContainer" presStyleLbl="bgAcc1" presStyleIdx="0" presStyleCnt="3" custScaleX="142127" custScaleY="120363" custLinFactNeighborX="8136" custLinFactNeighborY="-5759"/>
      <dgm:spPr/>
    </dgm:pt>
    <dgm:pt modelId="{3A0F0E87-9389-4736-B09F-076BA77179EE}" type="pres">
      <dgm:prSet presAssocID="{7E7C0912-21E7-4EF2-98D7-5C3A3F66B1F8}" presName="FlexibleEmptyPlaceHolder" presStyleCnt="0"/>
      <dgm:spPr/>
    </dgm:pt>
    <dgm:pt modelId="{5E511A77-3BA7-43F0-954B-1732A4C0BE91}" type="pres">
      <dgm:prSet presAssocID="{7E7C0912-21E7-4EF2-98D7-5C3A3F66B1F8}" presName="ConnectLine" presStyleLbl="sibTrans1D1" presStyleIdx="0" presStyleCnt="3"/>
      <dgm:spPr>
        <a:noFill/>
        <a:ln w="6350" cap="flat" cmpd="sng" algn="ctr">
          <a:solidFill>
            <a:schemeClr val="accent2">
              <a:hueOff val="0"/>
              <a:satOff val="0"/>
              <a:lumOff val="0"/>
              <a:alphaOff val="0"/>
            </a:schemeClr>
          </a:solidFill>
          <a:prstDash val="dash"/>
          <a:miter lim="800000"/>
        </a:ln>
        <a:effectLst/>
      </dgm:spPr>
    </dgm:pt>
    <dgm:pt modelId="{B5D7E532-E189-438A-89F0-96B242D8FACE}" type="pres">
      <dgm:prSet presAssocID="{7E7C0912-21E7-4EF2-98D7-5C3A3F66B1F8}" presName="ConnectorPoint" presStyleLbl="alignNode1" presStyleIdx="0" presStyleCnt="3"/>
      <dgm:spPr/>
    </dgm:pt>
    <dgm:pt modelId="{C88B2BA3-719A-4037-9008-D41EB860ABD0}" type="pres">
      <dgm:prSet presAssocID="{7E7C0912-21E7-4EF2-98D7-5C3A3F66B1F8}" presName="EmptyPlaceHolder" presStyleCnt="0"/>
      <dgm:spPr/>
    </dgm:pt>
    <dgm:pt modelId="{ABB0F534-0D06-40C2-98A3-73A2F1AEDE92}" type="pres">
      <dgm:prSet presAssocID="{DDF08691-6A97-45DC-BA69-5A122651C8AB}" presName="spaceBetweenRectangles" presStyleCnt="0"/>
      <dgm:spPr/>
    </dgm:pt>
    <dgm:pt modelId="{5837DD37-2075-437F-B691-B5A4B54162CA}" type="pres">
      <dgm:prSet presAssocID="{7A8CB74B-BE36-4553-98C2-341C96F0755B}" presName="composite" presStyleCnt="0"/>
      <dgm:spPr/>
    </dgm:pt>
    <dgm:pt modelId="{285ED0F3-5038-4068-96FD-18F0A89FB2C8}" type="pres">
      <dgm:prSet presAssocID="{7A8CB74B-BE36-4553-98C2-341C96F0755B}" presName="L1TextContainer" presStyleLbl="revTx" presStyleIdx="1" presStyleCnt="3">
        <dgm:presLayoutVars>
          <dgm:chMax val="1"/>
          <dgm:chPref val="1"/>
          <dgm:bulletEnabled val="1"/>
        </dgm:presLayoutVars>
      </dgm:prSet>
      <dgm:spPr/>
    </dgm:pt>
    <dgm:pt modelId="{011A8E9C-D727-4B87-91CB-A5990757F597}" type="pres">
      <dgm:prSet presAssocID="{7A8CB74B-BE36-4553-98C2-341C96F0755B}" presName="L2TextContainerWrapper" presStyleCnt="0">
        <dgm:presLayoutVars>
          <dgm:chMax val="0"/>
          <dgm:chPref val="0"/>
          <dgm:bulletEnabled val="1"/>
        </dgm:presLayoutVars>
      </dgm:prSet>
      <dgm:spPr/>
    </dgm:pt>
    <dgm:pt modelId="{71E2BBD5-B87F-47C6-A2E6-FEAD30428DC3}" type="pres">
      <dgm:prSet presAssocID="{7A8CB74B-BE36-4553-98C2-341C96F0755B}" presName="L2TextContainer" presStyleLbl="bgAcc1" presStyleIdx="1" presStyleCnt="3" custScaleX="330238" custScaleY="628692" custLinFactY="-87538" custLinFactNeighborX="-5594" custLinFactNeighborY="-100000"/>
      <dgm:spPr/>
    </dgm:pt>
    <dgm:pt modelId="{0BB2A451-77CC-43A0-8998-5AE2C357A6D1}" type="pres">
      <dgm:prSet presAssocID="{7A8CB74B-BE36-4553-98C2-341C96F0755B}" presName="FlexibleEmptyPlaceHolder" presStyleCnt="0"/>
      <dgm:spPr/>
    </dgm:pt>
    <dgm:pt modelId="{722C318C-EB09-46B8-A70C-D032372FF8FF}" type="pres">
      <dgm:prSet presAssocID="{7A8CB74B-BE36-4553-98C2-341C96F0755B}" presName="ConnectLine" presStyleLbl="sibTrans1D1" presStyleIdx="1" presStyleCnt="3" custLinFactY="-121930" custLinFactNeighborY="-200000"/>
      <dgm:spPr>
        <a:noFill/>
        <a:ln w="6350" cap="flat" cmpd="sng" algn="ctr">
          <a:solidFill>
            <a:schemeClr val="accent3">
              <a:hueOff val="0"/>
              <a:satOff val="0"/>
              <a:lumOff val="0"/>
              <a:alphaOff val="0"/>
            </a:schemeClr>
          </a:solidFill>
          <a:prstDash val="dash"/>
          <a:miter lim="800000"/>
        </a:ln>
        <a:effectLst/>
      </dgm:spPr>
    </dgm:pt>
    <dgm:pt modelId="{C814DE14-54D0-4F2F-B2BC-398731CA0815}" type="pres">
      <dgm:prSet presAssocID="{7A8CB74B-BE36-4553-98C2-341C96F0755B}" presName="ConnectorPoint" presStyleLbl="alignNode1" presStyleIdx="1" presStyleCnt="3"/>
      <dgm:spPr/>
    </dgm:pt>
    <dgm:pt modelId="{A3925A42-BE72-4370-8DD5-D8E168D97CAA}" type="pres">
      <dgm:prSet presAssocID="{7A8CB74B-BE36-4553-98C2-341C96F0755B}" presName="EmptyPlaceHolder" presStyleCnt="0"/>
      <dgm:spPr/>
    </dgm:pt>
    <dgm:pt modelId="{ED905649-9269-4966-A6B2-87D5EBAEB268}" type="pres">
      <dgm:prSet presAssocID="{B24FBBA0-B895-49F1-B556-C5899EA9D2A0}" presName="spaceBetweenRectangles" presStyleCnt="0"/>
      <dgm:spPr/>
    </dgm:pt>
    <dgm:pt modelId="{795C94E2-D163-4F96-A3F9-6FCC11B0CA0B}" type="pres">
      <dgm:prSet presAssocID="{9013857C-B442-44BB-8DB1-D505A7A99D52}" presName="composite" presStyleCnt="0"/>
      <dgm:spPr/>
    </dgm:pt>
    <dgm:pt modelId="{CD6DC7AB-DD7F-4149-95A3-1284BBC58108}" type="pres">
      <dgm:prSet presAssocID="{9013857C-B442-44BB-8DB1-D505A7A99D52}" presName="L1TextContainer" presStyleLbl="revTx" presStyleIdx="2" presStyleCnt="3" custLinFactNeighborX="8358" custLinFactNeighborY="-13639">
        <dgm:presLayoutVars>
          <dgm:chMax val="1"/>
          <dgm:chPref val="1"/>
          <dgm:bulletEnabled val="1"/>
        </dgm:presLayoutVars>
      </dgm:prSet>
      <dgm:spPr/>
    </dgm:pt>
    <dgm:pt modelId="{5F7BB7EF-9843-4D33-8F8E-0095BC8D3C9C}" type="pres">
      <dgm:prSet presAssocID="{9013857C-B442-44BB-8DB1-D505A7A99D52}" presName="L2TextContainerWrapper" presStyleCnt="0">
        <dgm:presLayoutVars>
          <dgm:chMax val="0"/>
          <dgm:chPref val="0"/>
          <dgm:bulletEnabled val="1"/>
        </dgm:presLayoutVars>
      </dgm:prSet>
      <dgm:spPr/>
    </dgm:pt>
    <dgm:pt modelId="{CE4AB9FD-D413-4F72-8A8D-ACD5B05EBC99}" type="pres">
      <dgm:prSet presAssocID="{9013857C-B442-44BB-8DB1-D505A7A99D52}" presName="L2TextContainer" presStyleLbl="bgAcc1" presStyleIdx="2" presStyleCnt="3" custScaleX="99019" custScaleY="150218"/>
      <dgm:spPr/>
    </dgm:pt>
    <dgm:pt modelId="{9CF1E99D-840E-43CA-A664-9CA6DABA91C4}" type="pres">
      <dgm:prSet presAssocID="{9013857C-B442-44BB-8DB1-D505A7A99D52}" presName="FlexibleEmptyPlaceHolder" presStyleCnt="0"/>
      <dgm:spPr/>
    </dgm:pt>
    <dgm:pt modelId="{999D51C8-DF0F-4C2A-82C0-989D805114E5}" type="pres">
      <dgm:prSet presAssocID="{9013857C-B442-44BB-8DB1-D505A7A99D52}" presName="ConnectLine" presStyleLbl="sibTrans1D1" presStyleIdx="2" presStyleCnt="3" custLinFactX="113929" custLinFactNeighborX="200000"/>
      <dgm:spPr>
        <a:noFill/>
        <a:ln w="6350" cap="flat" cmpd="sng" algn="ctr">
          <a:solidFill>
            <a:schemeClr val="accent4">
              <a:hueOff val="0"/>
              <a:satOff val="0"/>
              <a:lumOff val="0"/>
              <a:alphaOff val="0"/>
            </a:schemeClr>
          </a:solidFill>
          <a:prstDash val="dash"/>
          <a:miter lim="800000"/>
        </a:ln>
        <a:effectLst/>
      </dgm:spPr>
    </dgm:pt>
    <dgm:pt modelId="{13F3D883-89B1-4888-8D79-7C40B1B1ADF6}" type="pres">
      <dgm:prSet presAssocID="{9013857C-B442-44BB-8DB1-D505A7A99D52}" presName="ConnectorPoint" presStyleLbl="alignNode1" presStyleIdx="2" presStyleCnt="3" custLinFactX="100000" custLinFactNeighborX="146588"/>
      <dgm:spPr/>
    </dgm:pt>
    <dgm:pt modelId="{76474459-0C1F-4362-847C-5171A4EA592A}" type="pres">
      <dgm:prSet presAssocID="{9013857C-B442-44BB-8DB1-D505A7A99D52}" presName="EmptyPlaceHolder" presStyleCnt="0"/>
      <dgm:spPr/>
    </dgm:pt>
  </dgm:ptLst>
  <dgm:cxnLst>
    <dgm:cxn modelId="{4BFB4D0A-CE70-42E8-9CD6-EE43C0E75DE2}" type="presOf" srcId="{7E7C0912-21E7-4EF2-98D7-5C3A3F66B1F8}" destId="{8660AF6C-C629-441E-A15C-D7E1F816680D}" srcOrd="0" destOrd="0" presId="urn:microsoft.com/office/officeart/2016/7/layout/BasicTimeline"/>
    <dgm:cxn modelId="{76FB3B1B-CAFE-442B-936E-88C025348836}" type="presOf" srcId="{6442AF96-42FE-4643-A967-779E4F360FE6}" destId="{50EDC3ED-B44A-4279-A823-F58D63502791}" srcOrd="0" destOrd="0" presId="urn:microsoft.com/office/officeart/2016/7/layout/BasicTimeline"/>
    <dgm:cxn modelId="{89F1C61D-C6AA-4CC0-9AE8-FD6524B9369E}" type="presOf" srcId="{45EEFEFF-5E19-4320-AFC7-823038167466}" destId="{CE4AB9FD-D413-4F72-8A8D-ACD5B05EBC99}" srcOrd="0" destOrd="0" presId="urn:microsoft.com/office/officeart/2016/7/layout/BasicTimeline"/>
    <dgm:cxn modelId="{E67C6166-5B6A-456D-8958-7D5BE4E9F1D9}" type="presOf" srcId="{DFF2B706-1350-42F3-8F5A-2CC28E78C52F}" destId="{F871B4D9-2DA0-4D6B-B46D-586BEF11A8B0}" srcOrd="0" destOrd="0" presId="urn:microsoft.com/office/officeart/2016/7/layout/BasicTimeline"/>
    <dgm:cxn modelId="{5E6C464C-A6ED-46C0-9E12-687BEBC830D8}" srcId="{DFF2B706-1350-42F3-8F5A-2CC28E78C52F}" destId="{7A8CB74B-BE36-4553-98C2-341C96F0755B}" srcOrd="1" destOrd="0" parTransId="{F87ADCF0-E1FC-43A6-B553-5907B851DA5A}" sibTransId="{B24FBBA0-B895-49F1-B556-C5899EA9D2A0}"/>
    <dgm:cxn modelId="{6ECC7B4E-35CB-43FB-898B-CE302159FF76}" srcId="{9013857C-B442-44BB-8DB1-D505A7A99D52}" destId="{45EEFEFF-5E19-4320-AFC7-823038167466}" srcOrd="0" destOrd="0" parTransId="{73349C49-4D37-421A-B3D9-60A86459F6D4}" sibTransId="{9355C39F-2679-429E-9E14-E8DA98302AB4}"/>
    <dgm:cxn modelId="{8A21EC7C-946F-41A5-95CB-4EAF74521947}" srcId="{7E7C0912-21E7-4EF2-98D7-5C3A3F66B1F8}" destId="{6442AF96-42FE-4643-A967-779E4F360FE6}" srcOrd="0" destOrd="0" parTransId="{2F699711-4D72-414E-98C8-59B149A9F9AA}" sibTransId="{CF13EFAD-8F4D-418C-9905-34D733826671}"/>
    <dgm:cxn modelId="{46D5029C-16E6-4FC8-A7CD-FEE5233BB3EF}" type="presOf" srcId="{7A8CB74B-BE36-4553-98C2-341C96F0755B}" destId="{285ED0F3-5038-4068-96FD-18F0A89FB2C8}" srcOrd="0" destOrd="0" presId="urn:microsoft.com/office/officeart/2016/7/layout/BasicTimeline"/>
    <dgm:cxn modelId="{527D60AF-2F59-465F-9E2E-A11C8AD4F656}" srcId="{DFF2B706-1350-42F3-8F5A-2CC28E78C52F}" destId="{9013857C-B442-44BB-8DB1-D505A7A99D52}" srcOrd="2" destOrd="0" parTransId="{52978C4E-7E94-41EB-ACD3-3F2309909B90}" sibTransId="{D4089440-D4AB-4C51-A89F-729F9ABB3971}"/>
    <dgm:cxn modelId="{894557C2-8448-4BF2-94EB-6F48733C8763}" type="presOf" srcId="{9013857C-B442-44BB-8DB1-D505A7A99D52}" destId="{CD6DC7AB-DD7F-4149-95A3-1284BBC58108}" srcOrd="0" destOrd="0" presId="urn:microsoft.com/office/officeart/2016/7/layout/BasicTimeline"/>
    <dgm:cxn modelId="{15A27CDB-B1FE-49F0-8482-898A67DB38DB}" srcId="{7A8CB74B-BE36-4553-98C2-341C96F0755B}" destId="{3E4AA4A7-CF66-4C4F-AA09-87EE74D7F23C}" srcOrd="0" destOrd="0" parTransId="{E7898D0F-A97B-403E-933F-AF042A8EF934}" sibTransId="{2D4E4EF6-E845-4143-8EF9-020F3ED9D5C1}"/>
    <dgm:cxn modelId="{9E337DDD-7F1F-47D3-8DCA-C32DE9F2B816}" srcId="{DFF2B706-1350-42F3-8F5A-2CC28E78C52F}" destId="{7E7C0912-21E7-4EF2-98D7-5C3A3F66B1F8}" srcOrd="0" destOrd="0" parTransId="{8BFE1BA6-5A19-45F3-8821-2304205976E2}" sibTransId="{DDF08691-6A97-45DC-BA69-5A122651C8AB}"/>
    <dgm:cxn modelId="{B193EBF6-22A5-40EB-A4C6-28BA90C00D2E}" type="presOf" srcId="{3E4AA4A7-CF66-4C4F-AA09-87EE74D7F23C}" destId="{71E2BBD5-B87F-47C6-A2E6-FEAD30428DC3}" srcOrd="0" destOrd="0" presId="urn:microsoft.com/office/officeart/2016/7/layout/BasicTimeline"/>
    <dgm:cxn modelId="{C3CA305B-6912-416D-A533-285B7452E7F6}" type="presParOf" srcId="{F871B4D9-2DA0-4D6B-B46D-586BEF11A8B0}" destId="{1B1DE25D-6288-4E4F-920F-BB8FD3891A91}" srcOrd="0" destOrd="0" presId="urn:microsoft.com/office/officeart/2016/7/layout/BasicTimeline"/>
    <dgm:cxn modelId="{E5E64E7A-92E8-45B9-A5FF-1937383533FB}" type="presParOf" srcId="{F871B4D9-2DA0-4D6B-B46D-586BEF11A8B0}" destId="{CE5EADB9-A0E1-441F-891F-88EE6003112D}" srcOrd="1" destOrd="0" presId="urn:microsoft.com/office/officeart/2016/7/layout/BasicTimeline"/>
    <dgm:cxn modelId="{9742F815-AAA8-4BB8-8C8D-7C7BB01E4560}" type="presParOf" srcId="{CE5EADB9-A0E1-441F-891F-88EE6003112D}" destId="{7336A3CD-F91B-47CA-BD4D-CBBE7F7B4C65}" srcOrd="0" destOrd="0" presId="urn:microsoft.com/office/officeart/2016/7/layout/BasicTimeline"/>
    <dgm:cxn modelId="{2620E9C9-83A8-4A45-B33B-C5A325EF74C0}" type="presParOf" srcId="{7336A3CD-F91B-47CA-BD4D-CBBE7F7B4C65}" destId="{8660AF6C-C629-441E-A15C-D7E1F816680D}" srcOrd="0" destOrd="0" presId="urn:microsoft.com/office/officeart/2016/7/layout/BasicTimeline"/>
    <dgm:cxn modelId="{36F34EDE-65E0-4465-9F3B-5FD096DFE0C2}" type="presParOf" srcId="{7336A3CD-F91B-47CA-BD4D-CBBE7F7B4C65}" destId="{75F65209-F17F-47F2-AD46-AD783062E969}" srcOrd="1" destOrd="0" presId="urn:microsoft.com/office/officeart/2016/7/layout/BasicTimeline"/>
    <dgm:cxn modelId="{B09CD0DF-AF4E-4C28-84E5-5F07975289AD}" type="presParOf" srcId="{75F65209-F17F-47F2-AD46-AD783062E969}" destId="{50EDC3ED-B44A-4279-A823-F58D63502791}" srcOrd="0" destOrd="0" presId="urn:microsoft.com/office/officeart/2016/7/layout/BasicTimeline"/>
    <dgm:cxn modelId="{0C2BD53A-EA9F-4D29-92A6-4D20A9D4AC31}" type="presParOf" srcId="{75F65209-F17F-47F2-AD46-AD783062E969}" destId="{3A0F0E87-9389-4736-B09F-076BA77179EE}" srcOrd="1" destOrd="0" presId="urn:microsoft.com/office/officeart/2016/7/layout/BasicTimeline"/>
    <dgm:cxn modelId="{C8CADE5C-79D0-40F0-97BE-B173E7C5442E}" type="presParOf" srcId="{7336A3CD-F91B-47CA-BD4D-CBBE7F7B4C65}" destId="{5E511A77-3BA7-43F0-954B-1732A4C0BE91}" srcOrd="2" destOrd="0" presId="urn:microsoft.com/office/officeart/2016/7/layout/BasicTimeline"/>
    <dgm:cxn modelId="{9DCEDBC0-659E-4452-8DD1-FD4954BD7CC2}" type="presParOf" srcId="{7336A3CD-F91B-47CA-BD4D-CBBE7F7B4C65}" destId="{B5D7E532-E189-438A-89F0-96B242D8FACE}" srcOrd="3" destOrd="0" presId="urn:microsoft.com/office/officeart/2016/7/layout/BasicTimeline"/>
    <dgm:cxn modelId="{F9B2E34D-460B-4579-AA05-4A070D495A84}" type="presParOf" srcId="{7336A3CD-F91B-47CA-BD4D-CBBE7F7B4C65}" destId="{C88B2BA3-719A-4037-9008-D41EB860ABD0}" srcOrd="4" destOrd="0" presId="urn:microsoft.com/office/officeart/2016/7/layout/BasicTimeline"/>
    <dgm:cxn modelId="{02F2B839-7851-44CC-B70D-6CCA6A4B3F6C}" type="presParOf" srcId="{CE5EADB9-A0E1-441F-891F-88EE6003112D}" destId="{ABB0F534-0D06-40C2-98A3-73A2F1AEDE92}" srcOrd="1" destOrd="0" presId="urn:microsoft.com/office/officeart/2016/7/layout/BasicTimeline"/>
    <dgm:cxn modelId="{4CC47CF2-ADF4-4319-8E45-9AB1FEE44D8E}" type="presParOf" srcId="{CE5EADB9-A0E1-441F-891F-88EE6003112D}" destId="{5837DD37-2075-437F-B691-B5A4B54162CA}" srcOrd="2" destOrd="0" presId="urn:microsoft.com/office/officeart/2016/7/layout/BasicTimeline"/>
    <dgm:cxn modelId="{1DDECEF6-B5D1-4082-9469-7D65540AEAE6}" type="presParOf" srcId="{5837DD37-2075-437F-B691-B5A4B54162CA}" destId="{285ED0F3-5038-4068-96FD-18F0A89FB2C8}" srcOrd="0" destOrd="0" presId="urn:microsoft.com/office/officeart/2016/7/layout/BasicTimeline"/>
    <dgm:cxn modelId="{B788E609-9BA9-4F22-B609-1C6DBF8274AF}" type="presParOf" srcId="{5837DD37-2075-437F-B691-B5A4B54162CA}" destId="{011A8E9C-D727-4B87-91CB-A5990757F597}" srcOrd="1" destOrd="0" presId="urn:microsoft.com/office/officeart/2016/7/layout/BasicTimeline"/>
    <dgm:cxn modelId="{8202DF26-5885-4F83-9EF4-FF54081F15F2}" type="presParOf" srcId="{011A8E9C-D727-4B87-91CB-A5990757F597}" destId="{71E2BBD5-B87F-47C6-A2E6-FEAD30428DC3}" srcOrd="0" destOrd="0" presId="urn:microsoft.com/office/officeart/2016/7/layout/BasicTimeline"/>
    <dgm:cxn modelId="{46464404-8126-4297-BA2A-4C8856989299}" type="presParOf" srcId="{011A8E9C-D727-4B87-91CB-A5990757F597}" destId="{0BB2A451-77CC-43A0-8998-5AE2C357A6D1}" srcOrd="1" destOrd="0" presId="urn:microsoft.com/office/officeart/2016/7/layout/BasicTimeline"/>
    <dgm:cxn modelId="{67505740-D657-443B-B25C-D562AEF26047}" type="presParOf" srcId="{5837DD37-2075-437F-B691-B5A4B54162CA}" destId="{722C318C-EB09-46B8-A70C-D032372FF8FF}" srcOrd="2" destOrd="0" presId="urn:microsoft.com/office/officeart/2016/7/layout/BasicTimeline"/>
    <dgm:cxn modelId="{4E111BE4-886F-4DF5-9D70-965D4D102ED4}" type="presParOf" srcId="{5837DD37-2075-437F-B691-B5A4B54162CA}" destId="{C814DE14-54D0-4F2F-B2BC-398731CA0815}" srcOrd="3" destOrd="0" presId="urn:microsoft.com/office/officeart/2016/7/layout/BasicTimeline"/>
    <dgm:cxn modelId="{A60F447A-A94A-4823-8AFE-40D8FF3DA8B2}" type="presParOf" srcId="{5837DD37-2075-437F-B691-B5A4B54162CA}" destId="{A3925A42-BE72-4370-8DD5-D8E168D97CAA}" srcOrd="4" destOrd="0" presId="urn:microsoft.com/office/officeart/2016/7/layout/BasicTimeline"/>
    <dgm:cxn modelId="{F58BE6B7-9FFA-4C2C-B558-82C586ADD60A}" type="presParOf" srcId="{CE5EADB9-A0E1-441F-891F-88EE6003112D}" destId="{ED905649-9269-4966-A6B2-87D5EBAEB268}" srcOrd="3" destOrd="0" presId="urn:microsoft.com/office/officeart/2016/7/layout/BasicTimeline"/>
    <dgm:cxn modelId="{4EE3C302-D493-4964-97B2-157AB57B67A2}" type="presParOf" srcId="{CE5EADB9-A0E1-441F-891F-88EE6003112D}" destId="{795C94E2-D163-4F96-A3F9-6FCC11B0CA0B}" srcOrd="4" destOrd="0" presId="urn:microsoft.com/office/officeart/2016/7/layout/BasicTimeline"/>
    <dgm:cxn modelId="{0879464D-E147-4CA4-803A-3B3AC3D7ECD2}" type="presParOf" srcId="{795C94E2-D163-4F96-A3F9-6FCC11B0CA0B}" destId="{CD6DC7AB-DD7F-4149-95A3-1284BBC58108}" srcOrd="0" destOrd="0" presId="urn:microsoft.com/office/officeart/2016/7/layout/BasicTimeline"/>
    <dgm:cxn modelId="{B0A046FD-5205-48A9-ACA5-FC511F2DECB0}" type="presParOf" srcId="{795C94E2-D163-4F96-A3F9-6FCC11B0CA0B}" destId="{5F7BB7EF-9843-4D33-8F8E-0095BC8D3C9C}" srcOrd="1" destOrd="0" presId="urn:microsoft.com/office/officeart/2016/7/layout/BasicTimeline"/>
    <dgm:cxn modelId="{7BE81E34-C39C-4B97-A5FB-3ABC52557D7F}" type="presParOf" srcId="{5F7BB7EF-9843-4D33-8F8E-0095BC8D3C9C}" destId="{CE4AB9FD-D413-4F72-8A8D-ACD5B05EBC99}" srcOrd="0" destOrd="0" presId="urn:microsoft.com/office/officeart/2016/7/layout/BasicTimeline"/>
    <dgm:cxn modelId="{CCD52AF9-BC93-4BF3-9778-BD29D9B4E496}" type="presParOf" srcId="{5F7BB7EF-9843-4D33-8F8E-0095BC8D3C9C}" destId="{9CF1E99D-840E-43CA-A664-9CA6DABA91C4}" srcOrd="1" destOrd="0" presId="urn:microsoft.com/office/officeart/2016/7/layout/BasicTimeline"/>
    <dgm:cxn modelId="{E2E29170-61D8-482F-A38F-6FEAA8EC6C7C}" type="presParOf" srcId="{795C94E2-D163-4F96-A3F9-6FCC11B0CA0B}" destId="{999D51C8-DF0F-4C2A-82C0-989D805114E5}" srcOrd="2" destOrd="0" presId="urn:microsoft.com/office/officeart/2016/7/layout/BasicTimeline"/>
    <dgm:cxn modelId="{C0F5764B-A8DA-4E80-A516-A080580BE429}" type="presParOf" srcId="{795C94E2-D163-4F96-A3F9-6FCC11B0CA0B}" destId="{13F3D883-89B1-4888-8D79-7C40B1B1ADF6}" srcOrd="3" destOrd="0" presId="urn:microsoft.com/office/officeart/2016/7/layout/BasicTimeline"/>
    <dgm:cxn modelId="{36E1F345-F0B1-4213-8852-2CA0E7840C78}" type="presParOf" srcId="{795C94E2-D163-4F96-A3F9-6FCC11B0CA0B}" destId="{76474459-0C1F-4362-847C-5171A4EA592A}"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CAA57-7049-46E6-8DFB-04DD90A23281}"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B5E3839B-DFDF-4CBE-929A-B842CA774D0C}">
      <dgm:prSet phldrT="[Text]" custT="1"/>
      <dgm:spPr/>
      <dgm:t>
        <a:bodyPr/>
        <a:lstStyle/>
        <a:p>
          <a:pPr algn="l"/>
          <a:r>
            <a:rPr lang="en-US" sz="2000" b="1" dirty="0">
              <a:effectLst/>
              <a:latin typeface="Arial" panose="020B0604020202020204" pitchFamily="34" charset="0"/>
              <a:cs typeface="Arial" panose="020B0604020202020204" pitchFamily="34" charset="0"/>
            </a:rPr>
            <a:t>Organization</a:t>
          </a:r>
        </a:p>
      </dgm:t>
    </dgm:pt>
    <dgm:pt modelId="{30DA4943-F45E-4A6F-A6C1-C1C195857443}" type="parTrans" cxnId="{9DC81A31-EF2D-4C4D-B00E-290E00C5C7F7}">
      <dgm:prSet/>
      <dgm:spPr/>
      <dgm:t>
        <a:bodyPr/>
        <a:lstStyle/>
        <a:p>
          <a:endParaRPr lang="en-US" sz="1550">
            <a:latin typeface="Arial" panose="020B0604020202020204" pitchFamily="34" charset="0"/>
            <a:cs typeface="Arial" panose="020B0604020202020204" pitchFamily="34" charset="0"/>
          </a:endParaRPr>
        </a:p>
      </dgm:t>
    </dgm:pt>
    <dgm:pt modelId="{16EE6315-1CA2-4699-8139-3B3345264A31}" type="sibTrans" cxnId="{9DC81A31-EF2D-4C4D-B00E-290E00C5C7F7}">
      <dgm:prSet/>
      <dgm:spPr/>
      <dgm:t>
        <a:bodyPr/>
        <a:lstStyle/>
        <a:p>
          <a:endParaRPr lang="en-US" sz="1550">
            <a:latin typeface="Arial" panose="020B0604020202020204" pitchFamily="34" charset="0"/>
            <a:cs typeface="Arial" panose="020B0604020202020204" pitchFamily="34" charset="0"/>
          </a:endParaRPr>
        </a:p>
      </dgm:t>
    </dgm:pt>
    <dgm:pt modelId="{815F5152-054A-426E-BF75-3E3F8629C582}">
      <dgm:prSet phldrT="[Text]" custT="1"/>
      <dgm:spPr/>
      <dgm:t>
        <a:bodyPr/>
        <a:lstStyle/>
        <a:p>
          <a:pPr algn="l"/>
          <a:r>
            <a:rPr lang="en-US" sz="2000" b="1" kern="1200" dirty="0">
              <a:effectLst/>
              <a:latin typeface="Arial" panose="020B0604020202020204" pitchFamily="34" charset="0"/>
              <a:ea typeface="Calibri"/>
              <a:cs typeface="Arial" panose="020B0604020202020204" pitchFamily="34" charset="0"/>
            </a:rPr>
            <a:t>Theme &amp; Focus</a:t>
          </a:r>
        </a:p>
      </dgm:t>
    </dgm:pt>
    <dgm:pt modelId="{AB91DB4F-4C64-44F2-A43C-764DFE23A876}" type="parTrans" cxnId="{D609E14D-2C2E-4598-BA06-E7AC421D9B10}">
      <dgm:prSet/>
      <dgm:spPr/>
      <dgm:t>
        <a:bodyPr/>
        <a:lstStyle/>
        <a:p>
          <a:endParaRPr lang="en-US" sz="1550">
            <a:latin typeface="Arial" panose="020B0604020202020204" pitchFamily="34" charset="0"/>
            <a:cs typeface="Arial" panose="020B0604020202020204" pitchFamily="34" charset="0"/>
          </a:endParaRPr>
        </a:p>
      </dgm:t>
    </dgm:pt>
    <dgm:pt modelId="{7F320D1E-A75C-410D-BDF9-6D9323F8166A}" type="sibTrans" cxnId="{D609E14D-2C2E-4598-BA06-E7AC421D9B10}">
      <dgm:prSet/>
      <dgm:spPr/>
      <dgm:t>
        <a:bodyPr/>
        <a:lstStyle/>
        <a:p>
          <a:endParaRPr lang="en-US" sz="1550">
            <a:latin typeface="Arial" panose="020B0604020202020204" pitchFamily="34" charset="0"/>
            <a:cs typeface="Arial" panose="020B0604020202020204" pitchFamily="34" charset="0"/>
          </a:endParaRPr>
        </a:p>
      </dgm:t>
    </dgm:pt>
    <dgm:pt modelId="{0CA26940-B06C-4D25-857B-F7FC7A193997}">
      <dgm:prSet phldrT="[Text]" custT="1"/>
      <dgm:spPr/>
      <dgm:t>
        <a:bodyPr/>
        <a:lstStyle/>
        <a:p>
          <a:pPr algn="l"/>
          <a:r>
            <a:rPr lang="en-US" sz="2000" b="1" kern="1200" dirty="0">
              <a:effectLst/>
              <a:latin typeface="Arial" panose="020B0604020202020204" pitchFamily="34" charset="0"/>
              <a:ea typeface="Calibri"/>
              <a:cs typeface="Arial" panose="020B0604020202020204" pitchFamily="34" charset="0"/>
            </a:rPr>
            <a:t>Main Outcomes </a:t>
          </a:r>
        </a:p>
      </dgm:t>
    </dgm:pt>
    <dgm:pt modelId="{B6024505-8E33-44A1-B056-03B6DF9BCCC9}" type="parTrans" cxnId="{18A95113-B711-43EB-988A-51522DDFF825}">
      <dgm:prSet/>
      <dgm:spPr/>
      <dgm:t>
        <a:bodyPr/>
        <a:lstStyle/>
        <a:p>
          <a:endParaRPr lang="en-US" sz="1550">
            <a:latin typeface="Arial" panose="020B0604020202020204" pitchFamily="34" charset="0"/>
            <a:cs typeface="Arial" panose="020B0604020202020204" pitchFamily="34" charset="0"/>
          </a:endParaRPr>
        </a:p>
      </dgm:t>
    </dgm:pt>
    <dgm:pt modelId="{5E9454F3-1DF9-4706-BA55-A120B43E5089}" type="sibTrans" cxnId="{18A95113-B711-43EB-988A-51522DDFF825}">
      <dgm:prSet/>
      <dgm:spPr/>
      <dgm:t>
        <a:bodyPr/>
        <a:lstStyle/>
        <a:p>
          <a:endParaRPr lang="en-US" sz="1550">
            <a:latin typeface="Arial" panose="020B0604020202020204" pitchFamily="34" charset="0"/>
            <a:cs typeface="Arial" panose="020B0604020202020204" pitchFamily="34" charset="0"/>
          </a:endParaRPr>
        </a:p>
      </dgm:t>
    </dgm:pt>
    <dgm:pt modelId="{4A3393E2-CF73-491B-8FC7-741F18FE7C55}">
      <dgm:prSet phldrT="[Text]" custT="1"/>
      <dgm:spPr/>
      <dgm:t>
        <a:bodyPr/>
        <a:lstStyle/>
        <a:p>
          <a:pPr marL="0" lvl="1" indent="0" algn="just" defTabSz="688975">
            <a:lnSpc>
              <a:spcPct val="100000"/>
            </a:lnSpc>
            <a:spcBef>
              <a:spcPts val="0"/>
            </a:spcBef>
            <a:spcAft>
              <a:spcPts val="800"/>
            </a:spcAft>
            <a:buFont typeface="Wingdings" panose="05000000000000000000" pitchFamily="2" charset="2"/>
            <a:buNone/>
          </a:pP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 summary and key messages including policy actions to accelerate implementation at different levels; </a:t>
          </a:r>
          <a:r>
            <a:rPr lang="en-US" sz="2000" b="1" dirty="0">
              <a:solidFill>
                <a:srgbClr val="C00000"/>
              </a:solidFill>
              <a:latin typeface="Arial" panose="020B0604020202020204" pitchFamily="34" charset="0"/>
              <a:cs typeface="Arial" panose="020B0604020202020204" pitchFamily="34" charset="0"/>
            </a:rPr>
            <a:t>and  </a:t>
          </a:r>
          <a:r>
            <a:rPr lang="en-US" sz="2000" b="1" dirty="0">
              <a:solidFill>
                <a:schemeClr val="tx1"/>
              </a:solidFill>
              <a:latin typeface="Arial" panose="020B0604020202020204" pitchFamily="34" charset="0"/>
              <a:cs typeface="Arial" panose="020B0604020202020204" pitchFamily="34" charset="0"/>
            </a:rPr>
            <a:t>(ii) </a:t>
          </a:r>
          <a:r>
            <a:rPr lang="en-US" sz="2000" b="1" dirty="0">
              <a:latin typeface="Arial" panose="020B0604020202020204" pitchFamily="34" charset="0"/>
              <a:cs typeface="Arial" panose="020B0604020202020204" pitchFamily="34" charset="0"/>
            </a:rPr>
            <a:t>Niamey Declaration </a:t>
          </a:r>
        </a:p>
      </dgm:t>
    </dgm:pt>
    <dgm:pt modelId="{E1AAFA05-1DAC-4898-91A3-8CA21465337C}" type="parTrans" cxnId="{4B839EA8-52BF-43FB-9F26-ECD139712243}">
      <dgm:prSet/>
      <dgm:spPr/>
      <dgm:t>
        <a:bodyPr/>
        <a:lstStyle/>
        <a:p>
          <a:endParaRPr lang="en-US" sz="1550">
            <a:latin typeface="Arial" panose="020B0604020202020204" pitchFamily="34" charset="0"/>
            <a:cs typeface="Arial" panose="020B0604020202020204" pitchFamily="34" charset="0"/>
          </a:endParaRPr>
        </a:p>
      </dgm:t>
    </dgm:pt>
    <dgm:pt modelId="{053F4221-3B02-4AA3-9152-2CCD74A8C52A}" type="sibTrans" cxnId="{4B839EA8-52BF-43FB-9F26-ECD139712243}">
      <dgm:prSet/>
      <dgm:spPr/>
      <dgm:t>
        <a:bodyPr/>
        <a:lstStyle/>
        <a:p>
          <a:endParaRPr lang="en-US" sz="1550">
            <a:latin typeface="Arial" panose="020B0604020202020204" pitchFamily="34" charset="0"/>
            <a:cs typeface="Arial" panose="020B0604020202020204" pitchFamily="34" charset="0"/>
          </a:endParaRPr>
        </a:p>
      </dgm:t>
    </dgm:pt>
    <dgm:pt modelId="{FEEFDEC7-26A6-4279-A6D9-3A82A0D5B8B4}">
      <dgm:prSet phldrT="[Text]" custT="1"/>
      <dgm:spPr/>
      <dgm:t>
        <a:bodyPr/>
        <a:lstStyle/>
        <a:p>
          <a:pPr marL="228600" indent="-228600" algn="just">
            <a:lnSpc>
              <a:spcPct val="100000"/>
            </a:lnSpc>
            <a:spcAft>
              <a:spcPts val="600"/>
            </a:spcAft>
            <a:buFont typeface="Wingdings" panose="05000000000000000000" pitchFamily="2" charset="2"/>
            <a:buChar char="§"/>
          </a:pPr>
          <a:r>
            <a:rPr lang="en-US" sz="2000" b="1" kern="1200" dirty="0">
              <a:latin typeface="Arial" panose="020B0604020202020204" pitchFamily="34" charset="0"/>
              <a:cs typeface="Arial" panose="020B0604020202020204" pitchFamily="34" charset="0"/>
            </a:rPr>
            <a:t>ECA with the Government of Niger, AUC, the AfDB and UN system</a:t>
          </a:r>
          <a:endPar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AD80CE3-D916-4696-873A-31CA80CEF7C1}" type="parTrans" cxnId="{F85F2D98-B21E-44CB-928C-4DEFC5D0351A}">
      <dgm:prSet/>
      <dgm:spPr/>
      <dgm:t>
        <a:bodyPr/>
        <a:lstStyle/>
        <a:p>
          <a:endParaRPr lang="en-US">
            <a:latin typeface="Arial" panose="020B0604020202020204" pitchFamily="34" charset="0"/>
            <a:cs typeface="Arial" panose="020B0604020202020204" pitchFamily="34" charset="0"/>
          </a:endParaRPr>
        </a:p>
      </dgm:t>
    </dgm:pt>
    <dgm:pt modelId="{58964865-0673-44E7-AA13-04ADE768BAC0}" type="sibTrans" cxnId="{F85F2D98-B21E-44CB-928C-4DEFC5D0351A}">
      <dgm:prSet/>
      <dgm:spPr/>
      <dgm:t>
        <a:bodyPr/>
        <a:lstStyle/>
        <a:p>
          <a:endParaRPr lang="en-US">
            <a:latin typeface="Arial" panose="020B0604020202020204" pitchFamily="34" charset="0"/>
            <a:cs typeface="Arial" panose="020B0604020202020204" pitchFamily="34" charset="0"/>
          </a:endParaRPr>
        </a:p>
      </dgm:t>
    </dgm:pt>
    <dgm:pt modelId="{3FD1CF1D-E7BE-4F2B-AF49-E1A4CAC6FFFB}">
      <dgm:prSet phldrT="[Text]" custT="1"/>
      <dgm:spPr/>
      <dgm:t>
        <a:bodyPr/>
        <a:lstStyle/>
        <a:p>
          <a:pPr marL="282575" indent="-282575" algn="just">
            <a:lnSpc>
              <a:spcPct val="100000"/>
            </a:lnSpc>
            <a:spcAft>
              <a:spcPts val="600"/>
            </a:spcAft>
            <a:buFont typeface="Wingdings" panose="05000000000000000000" pitchFamily="2" charset="2"/>
            <a:buChar char="§"/>
          </a:pPr>
          <a:r>
            <a:rPr lang="en-US" sz="2000" b="1" kern="1200" dirty="0">
              <a:solidFill>
                <a:schemeClr val="tx1"/>
              </a:solidFill>
              <a:latin typeface="Arial" panose="020B0604020202020204" pitchFamily="34" charset="0"/>
              <a:ea typeface="+mn-ea"/>
              <a:cs typeface="Arial" panose="020B0604020202020204" pitchFamily="34" charset="0"/>
            </a:rPr>
            <a:t>Theme: </a:t>
          </a:r>
          <a:r>
            <a:rPr lang="en-US" sz="2000" b="1" kern="1200" dirty="0">
              <a:solidFill>
                <a:srgbClr val="CC3300"/>
              </a:solidFill>
              <a:latin typeface="Arial" panose="020B0604020202020204" pitchFamily="34" charset="0"/>
              <a:ea typeface="+mn-ea"/>
              <a:cs typeface="Arial" panose="020B0604020202020204" pitchFamily="34" charset="0"/>
            </a:rPr>
            <a:t>“Accelerating the inclusive and green recovery from multiple crises and the integrated and full implementation of the 2030 Agenda for Sustainable Development and Agenda 2063” </a:t>
          </a:r>
          <a:r>
            <a:rPr lang="en-US" sz="2000" b="1" kern="1200" dirty="0">
              <a:solidFill>
                <a:schemeClr val="tx1"/>
              </a:solidFill>
              <a:latin typeface="Arial" panose="020B0604020202020204" pitchFamily="34" charset="0"/>
              <a:ea typeface="+mn-ea"/>
              <a:cs typeface="Arial" panose="020B0604020202020204" pitchFamily="34" charset="0"/>
            </a:rPr>
            <a:t>with Focus on: </a:t>
          </a:r>
        </a:p>
      </dgm:t>
    </dgm:pt>
    <dgm:pt modelId="{A618FBCF-15AE-4F50-952B-9A16B7F2074D}" type="parTrans" cxnId="{84451C1A-5325-411C-B9FD-4ED4D997AA88}">
      <dgm:prSet/>
      <dgm:spPr/>
      <dgm:t>
        <a:bodyPr/>
        <a:lstStyle/>
        <a:p>
          <a:endParaRPr lang="en-US">
            <a:latin typeface="Arial" panose="020B0604020202020204" pitchFamily="34" charset="0"/>
            <a:cs typeface="Arial" panose="020B0604020202020204" pitchFamily="34" charset="0"/>
          </a:endParaRPr>
        </a:p>
      </dgm:t>
    </dgm:pt>
    <dgm:pt modelId="{28D2A593-44F5-492F-8CFC-275E3B619C84}" type="sibTrans" cxnId="{84451C1A-5325-411C-B9FD-4ED4D997AA88}">
      <dgm:prSet/>
      <dgm:spPr/>
      <dgm:t>
        <a:bodyPr/>
        <a:lstStyle/>
        <a:p>
          <a:endParaRPr lang="en-US">
            <a:latin typeface="Arial" panose="020B0604020202020204" pitchFamily="34" charset="0"/>
            <a:cs typeface="Arial" panose="020B0604020202020204" pitchFamily="34" charset="0"/>
          </a:endParaRPr>
        </a:p>
      </dgm:t>
    </dgm:pt>
    <dgm:pt modelId="{7BC43D95-805E-474D-9103-4123B3D6A2CC}">
      <dgm:prSet phldrT="[Text]" custT="1"/>
      <dgm:spPr/>
      <dgm:t>
        <a:bodyPr/>
        <a:lstStyle/>
        <a:p>
          <a:pPr marL="228600" indent="-228600" algn="just">
            <a:lnSpc>
              <a:spcPct val="100000"/>
            </a:lnSpc>
            <a:spcAft>
              <a:spcPts val="600"/>
            </a:spcAft>
            <a:buFont typeface="Wingdings" panose="05000000000000000000" pitchFamily="2" charset="2"/>
            <a:buChar char="§"/>
          </a:pPr>
          <a:endPar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90283C2-D4C3-4425-B6D2-242BEADFAD16}" type="parTrans" cxnId="{962C5A6E-99F9-45A4-BF05-9AB657D59393}">
      <dgm:prSet/>
      <dgm:spPr/>
      <dgm:t>
        <a:bodyPr/>
        <a:lstStyle/>
        <a:p>
          <a:endParaRPr lang="en-US">
            <a:latin typeface="Arial" panose="020B0604020202020204" pitchFamily="34" charset="0"/>
            <a:cs typeface="Arial" panose="020B0604020202020204" pitchFamily="34" charset="0"/>
          </a:endParaRPr>
        </a:p>
      </dgm:t>
    </dgm:pt>
    <dgm:pt modelId="{38915115-87F6-4DEF-A7CB-B13D208F3120}" type="sibTrans" cxnId="{962C5A6E-99F9-45A4-BF05-9AB657D59393}">
      <dgm:prSet/>
      <dgm:spPr/>
      <dgm:t>
        <a:bodyPr/>
        <a:lstStyle/>
        <a:p>
          <a:endParaRPr lang="en-US">
            <a:latin typeface="Arial" panose="020B0604020202020204" pitchFamily="34" charset="0"/>
            <a:cs typeface="Arial" panose="020B0604020202020204" pitchFamily="34" charset="0"/>
          </a:endParaRPr>
        </a:p>
      </dgm:t>
    </dgm:pt>
    <dgm:pt modelId="{E716D741-B4D4-4D65-BB37-A5AAE5C4CE55}">
      <dgm:prSet phldrT="[Text]" custT="1"/>
      <dgm:spPr/>
      <dgm:t>
        <a:bodyPr/>
        <a:lstStyle/>
        <a:p>
          <a:pPr marL="228600" indent="-228600" algn="just">
            <a:lnSpc>
              <a:spcPct val="100000"/>
            </a:lnSpc>
            <a:spcAft>
              <a:spcPts val="600"/>
            </a:spcAft>
            <a:buFont typeface="Wingdings" panose="05000000000000000000" pitchFamily="2" charset="2"/>
            <a:buChar char="§"/>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In Niamey, from 28 February to 2 March 2023. </a:t>
          </a:r>
        </a:p>
      </dgm:t>
    </dgm:pt>
    <dgm:pt modelId="{C87EDED3-C885-4252-93E0-4628B30511EB}" type="parTrans" cxnId="{C9FC52D0-DA75-4E6F-A72A-015D2175A6DC}">
      <dgm:prSet/>
      <dgm:spPr/>
      <dgm:t>
        <a:bodyPr/>
        <a:lstStyle/>
        <a:p>
          <a:endParaRPr lang="en-GB"/>
        </a:p>
      </dgm:t>
    </dgm:pt>
    <dgm:pt modelId="{FDA8B416-0E75-4A1A-B275-CC45D353A19A}" type="sibTrans" cxnId="{C9FC52D0-DA75-4E6F-A72A-015D2175A6DC}">
      <dgm:prSet/>
      <dgm:spPr/>
      <dgm:t>
        <a:bodyPr/>
        <a:lstStyle/>
        <a:p>
          <a:endParaRPr lang="en-GB"/>
        </a:p>
      </dgm:t>
    </dgm:pt>
    <dgm:pt modelId="{C41FAE5F-7873-4499-81D7-AB05B543097E}">
      <dgm:prSet custT="1"/>
      <dgm:spPr/>
      <dgm:t>
        <a:bodyPr/>
        <a:lstStyle/>
        <a:p>
          <a:pPr marL="228600" indent="-228600" algn="just">
            <a:lnSpc>
              <a:spcPct val="100000"/>
            </a:lnSpc>
            <a:spcAft>
              <a:spcPts val="600"/>
            </a:spcAft>
            <a:buFont typeface="Wingdings" panose="05000000000000000000" pitchFamily="2" charset="2"/>
            <a:buChar char="§"/>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President of Niger, HE Mohamed Bazoum presided over the Forum</a:t>
          </a:r>
          <a:endParaRPr lang="en-GB"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0CD38CE9-06E0-4279-AE79-A2A35AD7EDB6}" type="parTrans" cxnId="{AC593A43-D0C4-432E-A4A4-91AD28AF7558}">
      <dgm:prSet/>
      <dgm:spPr/>
      <dgm:t>
        <a:bodyPr/>
        <a:lstStyle/>
        <a:p>
          <a:endParaRPr lang="en-GB"/>
        </a:p>
      </dgm:t>
    </dgm:pt>
    <dgm:pt modelId="{79615762-04F0-4525-877B-F7BF2C8010BF}" type="sibTrans" cxnId="{AC593A43-D0C4-432E-A4A4-91AD28AF7558}">
      <dgm:prSet/>
      <dgm:spPr/>
      <dgm:t>
        <a:bodyPr/>
        <a:lstStyle/>
        <a:p>
          <a:endParaRPr lang="en-GB"/>
        </a:p>
      </dgm:t>
    </dgm:pt>
    <dgm:pt modelId="{2F8A1E39-C06E-41C1-846E-4FB342F07465}">
      <dgm:prSet phldrT="[Text]" custT="1"/>
      <dgm:spPr/>
      <dgm:t>
        <a:bodyPr/>
        <a:lstStyle/>
        <a:p>
          <a:pPr marL="228600" indent="-228600" algn="just">
            <a:lnSpc>
              <a:spcPct val="100000"/>
            </a:lnSpc>
            <a:spcAft>
              <a:spcPts val="600"/>
            </a:spcAft>
            <a:buFont typeface="Wingdings" panose="05000000000000000000" pitchFamily="2" charset="2"/>
            <a:buChar char="§"/>
          </a:pPr>
          <a:endPar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C6B863A-9AEB-450B-8EF8-2B2736D63BF0}" type="parTrans" cxnId="{FDA58E40-6585-4605-AD1E-C5DE7D89A291}">
      <dgm:prSet/>
      <dgm:spPr/>
      <dgm:t>
        <a:bodyPr/>
        <a:lstStyle/>
        <a:p>
          <a:endParaRPr lang="en-GB"/>
        </a:p>
      </dgm:t>
    </dgm:pt>
    <dgm:pt modelId="{D894FD2D-13BA-48EE-9568-E58D56863634}" type="sibTrans" cxnId="{FDA58E40-6585-4605-AD1E-C5DE7D89A291}">
      <dgm:prSet/>
      <dgm:spPr/>
      <dgm:t>
        <a:bodyPr/>
        <a:lstStyle/>
        <a:p>
          <a:endParaRPr lang="en-GB"/>
        </a:p>
      </dgm:t>
    </dgm:pt>
    <dgm:pt modelId="{5AAF4380-46D7-4AEB-8096-2B6F96224E98}">
      <dgm:prSet phldrT="[Text]" custT="1"/>
      <dgm:spPr/>
      <dgm:t>
        <a:bodyPr/>
        <a:lstStyle/>
        <a:p>
          <a:pPr marL="282575" indent="-282575" algn="just">
            <a:lnSpc>
              <a:spcPct val="100000"/>
            </a:lnSpc>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SDGs 6, 7, 9, 11 &amp;17 and the corresponding goals Agenda 2063</a:t>
          </a:r>
          <a:endParaRPr lang="en-US" sz="2000" b="1" i="0" kern="1200" dirty="0">
            <a:solidFill>
              <a:srgbClr val="0070C0"/>
            </a:solidFill>
            <a:latin typeface="Arial" panose="020B0604020202020204" pitchFamily="34" charset="0"/>
            <a:ea typeface="+mn-ea"/>
            <a:cs typeface="Arial" panose="020B0604020202020204" pitchFamily="34" charset="0"/>
          </a:endParaRPr>
        </a:p>
      </dgm:t>
    </dgm:pt>
    <dgm:pt modelId="{6D8B1B03-9D16-4C75-A4FE-A7ABBBEE81FD}" type="parTrans" cxnId="{72A70F97-E6EF-494C-823D-5B81312A3A88}">
      <dgm:prSet/>
      <dgm:spPr/>
      <dgm:t>
        <a:bodyPr/>
        <a:lstStyle/>
        <a:p>
          <a:endParaRPr lang="en-GB"/>
        </a:p>
      </dgm:t>
    </dgm:pt>
    <dgm:pt modelId="{17AC8583-18EC-4E33-A39E-E3C5F47759EB}" type="sibTrans" cxnId="{72A70F97-E6EF-494C-823D-5B81312A3A88}">
      <dgm:prSet/>
      <dgm:spPr/>
      <dgm:t>
        <a:bodyPr/>
        <a:lstStyle/>
        <a:p>
          <a:endParaRPr lang="en-GB"/>
        </a:p>
      </dgm:t>
    </dgm:pt>
    <dgm:pt modelId="{0D2C4E8A-CFC1-4E04-B413-81886E949BA8}">
      <dgm:prSet phldrT="[Text]" custT="1"/>
      <dgm:spPr/>
      <dgm:t>
        <a:bodyPr/>
        <a:lstStyle/>
        <a:p>
          <a:pPr marL="282575" indent="-282575" algn="just">
            <a:lnSpc>
              <a:spcPct val="100000"/>
            </a:lnSpc>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Following -up on the outcomes of COP27 of UNFCCC &amp; COP15 of CBD.</a:t>
          </a:r>
          <a:endParaRPr lang="en-US" sz="2000" b="1" i="0" kern="1200" dirty="0">
            <a:solidFill>
              <a:srgbClr val="0070C0"/>
            </a:solidFill>
            <a:latin typeface="Arial" panose="020B0604020202020204" pitchFamily="34" charset="0"/>
            <a:ea typeface="+mn-ea"/>
            <a:cs typeface="Arial" panose="020B0604020202020204" pitchFamily="34" charset="0"/>
          </a:endParaRPr>
        </a:p>
      </dgm:t>
    </dgm:pt>
    <dgm:pt modelId="{1D04AC6F-3AFE-445F-BBB9-8FE0452B53AE}" type="parTrans" cxnId="{08A363D8-19F0-4BC1-8AFD-ED36074E6B78}">
      <dgm:prSet/>
      <dgm:spPr/>
      <dgm:t>
        <a:bodyPr/>
        <a:lstStyle/>
        <a:p>
          <a:endParaRPr lang="en-GB"/>
        </a:p>
      </dgm:t>
    </dgm:pt>
    <dgm:pt modelId="{0EBD6177-C3C3-4F21-BC0F-70E66F0654A7}" type="sibTrans" cxnId="{08A363D8-19F0-4BC1-8AFD-ED36074E6B78}">
      <dgm:prSet/>
      <dgm:spPr/>
      <dgm:t>
        <a:bodyPr/>
        <a:lstStyle/>
        <a:p>
          <a:endParaRPr lang="en-GB"/>
        </a:p>
      </dgm:t>
    </dgm:pt>
    <dgm:pt modelId="{260C7ABE-FF92-4F63-A3BF-B7E2308326E6}">
      <dgm:prSet phldrT="[Text]" custT="1"/>
      <dgm:spPr/>
      <dgm:t>
        <a:bodyPr/>
        <a:lstStyle/>
        <a:p>
          <a:pPr marL="282575" indent="-282575" algn="just">
            <a:lnSpc>
              <a:spcPct val="100000"/>
            </a:lnSpc>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Harnessing the green energy transition for Africa’s industrialization and climate resilient and inclusive development.</a:t>
          </a:r>
          <a:endParaRPr lang="en-US" sz="2000" b="1" i="0" kern="1200" dirty="0">
            <a:solidFill>
              <a:srgbClr val="0070C0"/>
            </a:solidFill>
            <a:latin typeface="Arial" panose="020B0604020202020204" pitchFamily="34" charset="0"/>
            <a:ea typeface="+mn-ea"/>
            <a:cs typeface="Arial" panose="020B0604020202020204" pitchFamily="34" charset="0"/>
          </a:endParaRPr>
        </a:p>
      </dgm:t>
    </dgm:pt>
    <dgm:pt modelId="{58DE67D3-5B9F-49CA-B98B-C9C56BA147F6}" type="parTrans" cxnId="{99E6B72E-E790-4769-BA63-FE5CFCEBCC3F}">
      <dgm:prSet/>
      <dgm:spPr/>
      <dgm:t>
        <a:bodyPr/>
        <a:lstStyle/>
        <a:p>
          <a:endParaRPr lang="en-GB"/>
        </a:p>
      </dgm:t>
    </dgm:pt>
    <dgm:pt modelId="{BCAD1A02-D096-43FE-9CB7-46E47B53E6AF}" type="sibTrans" cxnId="{99E6B72E-E790-4769-BA63-FE5CFCEBCC3F}">
      <dgm:prSet/>
      <dgm:spPr/>
      <dgm:t>
        <a:bodyPr/>
        <a:lstStyle/>
        <a:p>
          <a:endParaRPr lang="en-GB"/>
        </a:p>
      </dgm:t>
    </dgm:pt>
    <dgm:pt modelId="{E7992A85-4F7A-4466-A780-AED723AEAD71}">
      <dgm:prSet phldrT="[Text]" custT="1"/>
      <dgm:spPr/>
      <dgm:t>
        <a:bodyPr/>
        <a:lstStyle/>
        <a:p>
          <a:pPr marL="282575" indent="-282575" algn="just">
            <a:lnSpc>
              <a:spcPct val="100000"/>
            </a:lnSpc>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Closing the financing gap for the Goals</a:t>
          </a:r>
          <a:endParaRPr lang="en-US" sz="2000" b="1" i="0" kern="1200" dirty="0">
            <a:solidFill>
              <a:srgbClr val="0070C0"/>
            </a:solidFill>
            <a:latin typeface="Arial" panose="020B0604020202020204" pitchFamily="34" charset="0"/>
            <a:ea typeface="+mn-ea"/>
            <a:cs typeface="Arial" panose="020B0604020202020204" pitchFamily="34" charset="0"/>
          </a:endParaRPr>
        </a:p>
      </dgm:t>
    </dgm:pt>
    <dgm:pt modelId="{49D1F0F4-7242-451D-9674-6F05341CAA92}" type="parTrans" cxnId="{3A86B0C0-E35A-4CE6-94C1-7B016B31C69C}">
      <dgm:prSet/>
      <dgm:spPr/>
      <dgm:t>
        <a:bodyPr/>
        <a:lstStyle/>
        <a:p>
          <a:endParaRPr lang="en-GB"/>
        </a:p>
      </dgm:t>
    </dgm:pt>
    <dgm:pt modelId="{51FD8E02-8FBD-4EA5-BF61-6B82D85A79E7}" type="sibTrans" cxnId="{3A86B0C0-E35A-4CE6-94C1-7B016B31C69C}">
      <dgm:prSet/>
      <dgm:spPr/>
      <dgm:t>
        <a:bodyPr/>
        <a:lstStyle/>
        <a:p>
          <a:endParaRPr lang="en-GB"/>
        </a:p>
      </dgm:t>
    </dgm:pt>
    <dgm:pt modelId="{3986C3AB-A4A7-4327-BEFF-8699918E04A6}">
      <dgm:prSet phldrT="[Text]" custT="1"/>
      <dgm:spPr/>
      <dgm:t>
        <a:bodyPr/>
        <a:lstStyle/>
        <a:p>
          <a:pPr marL="282575" indent="-282575" algn="just">
            <a:lnSpc>
              <a:spcPct val="100000"/>
            </a:lnSpc>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STI, ACTs, and Workshops on VNRs &amp;VLRs and MGOs and other events</a:t>
          </a:r>
          <a:r>
            <a:rPr lang="en-US" altLang="en-US" sz="2000" b="1" kern="1200" dirty="0">
              <a:solidFill>
                <a:srgbClr val="CC3300"/>
              </a:solidFill>
              <a:latin typeface="Arial" panose="020B0604020202020204" pitchFamily="34" charset="0"/>
              <a:ea typeface="+mn-ea"/>
              <a:cs typeface="Arial" panose="020B0604020202020204" pitchFamily="34" charset="0"/>
            </a:rPr>
            <a:t>.</a:t>
          </a:r>
          <a:endParaRPr lang="en-US" sz="20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6883AF7-8E09-42BA-95EA-6390A976BC64}" type="parTrans" cxnId="{D2A50234-595A-4286-8465-E4FA24E71BBA}">
      <dgm:prSet/>
      <dgm:spPr/>
      <dgm:t>
        <a:bodyPr/>
        <a:lstStyle/>
        <a:p>
          <a:endParaRPr lang="en-GB"/>
        </a:p>
      </dgm:t>
    </dgm:pt>
    <dgm:pt modelId="{E3479B4D-8956-4CF4-8787-024625EA3ECF}" type="sibTrans" cxnId="{D2A50234-595A-4286-8465-E4FA24E71BBA}">
      <dgm:prSet/>
      <dgm:spPr/>
      <dgm:t>
        <a:bodyPr/>
        <a:lstStyle/>
        <a:p>
          <a:endParaRPr lang="en-GB"/>
        </a:p>
      </dgm:t>
    </dgm:pt>
    <dgm:pt modelId="{1B7C7E1A-412F-4610-9553-30F2BA4EA134}" type="pres">
      <dgm:prSet presAssocID="{738CAA57-7049-46E6-8DFB-04DD90A23281}" presName="Name0" presStyleCnt="0">
        <dgm:presLayoutVars>
          <dgm:dir/>
          <dgm:animLvl val="lvl"/>
          <dgm:resizeHandles val="exact"/>
        </dgm:presLayoutVars>
      </dgm:prSet>
      <dgm:spPr/>
    </dgm:pt>
    <dgm:pt modelId="{4BE7CC05-3989-4142-AD80-A863BD242FA5}" type="pres">
      <dgm:prSet presAssocID="{B5E3839B-DFDF-4CBE-929A-B842CA774D0C}" presName="linNode" presStyleCnt="0"/>
      <dgm:spPr/>
    </dgm:pt>
    <dgm:pt modelId="{77D0740D-5103-4012-B62A-415FE3020893}" type="pres">
      <dgm:prSet presAssocID="{B5E3839B-DFDF-4CBE-929A-B842CA774D0C}" presName="parentText" presStyleLbl="node1" presStyleIdx="0" presStyleCnt="3" custScaleX="69103" custScaleY="120072">
        <dgm:presLayoutVars>
          <dgm:chMax val="1"/>
          <dgm:bulletEnabled val="1"/>
        </dgm:presLayoutVars>
      </dgm:prSet>
      <dgm:spPr/>
    </dgm:pt>
    <dgm:pt modelId="{01A06D5B-0C02-466C-917C-63617C99CF2E}" type="pres">
      <dgm:prSet presAssocID="{B5E3839B-DFDF-4CBE-929A-B842CA774D0C}" presName="descendantText" presStyleLbl="alignAccFollowNode1" presStyleIdx="0" presStyleCnt="3" custScaleX="131825" custScaleY="159001" custLinFactNeighborX="0">
        <dgm:presLayoutVars>
          <dgm:bulletEnabled val="1"/>
        </dgm:presLayoutVars>
      </dgm:prSet>
      <dgm:spPr/>
    </dgm:pt>
    <dgm:pt modelId="{996172A1-D295-46E5-9375-F27416774701}" type="pres">
      <dgm:prSet presAssocID="{16EE6315-1CA2-4699-8139-3B3345264A31}" presName="sp" presStyleCnt="0"/>
      <dgm:spPr/>
    </dgm:pt>
    <dgm:pt modelId="{DC08602B-73DE-40A2-BCB8-6A8031D9D776}" type="pres">
      <dgm:prSet presAssocID="{815F5152-054A-426E-BF75-3E3F8629C582}" presName="linNode" presStyleCnt="0"/>
      <dgm:spPr/>
    </dgm:pt>
    <dgm:pt modelId="{7A779690-C843-4687-830C-799FA2D43AB1}" type="pres">
      <dgm:prSet presAssocID="{815F5152-054A-426E-BF75-3E3F8629C582}" presName="parentText" presStyleLbl="node1" presStyleIdx="1" presStyleCnt="3" custScaleX="82332" custScaleY="344917" custLinFactNeighborX="146" custLinFactNeighborY="-4019">
        <dgm:presLayoutVars>
          <dgm:chMax val="1"/>
          <dgm:bulletEnabled val="1"/>
        </dgm:presLayoutVars>
      </dgm:prSet>
      <dgm:spPr/>
    </dgm:pt>
    <dgm:pt modelId="{BE638C9E-B2C7-490E-AA2D-C561CB33E18F}" type="pres">
      <dgm:prSet presAssocID="{815F5152-054A-426E-BF75-3E3F8629C582}" presName="descendantText" presStyleLbl="alignAccFollowNode1" presStyleIdx="1" presStyleCnt="3" custScaleX="322349" custScaleY="401086" custLinFactNeighborX="3" custLinFactNeighborY="-2283">
        <dgm:presLayoutVars>
          <dgm:bulletEnabled val="1"/>
        </dgm:presLayoutVars>
      </dgm:prSet>
      <dgm:spPr/>
    </dgm:pt>
    <dgm:pt modelId="{FEBAFD7A-5D91-41FB-958B-5F570F69D25C}" type="pres">
      <dgm:prSet presAssocID="{7F320D1E-A75C-410D-BDF9-6D9323F8166A}" presName="sp" presStyleCnt="0"/>
      <dgm:spPr/>
    </dgm:pt>
    <dgm:pt modelId="{7D010CA2-DD35-4245-9469-E979A60F3E37}" type="pres">
      <dgm:prSet presAssocID="{0CA26940-B06C-4D25-857B-F7FC7A193997}" presName="linNode" presStyleCnt="0"/>
      <dgm:spPr/>
    </dgm:pt>
    <dgm:pt modelId="{CD86A985-F598-467D-B47B-B8ABB1B722FB}" type="pres">
      <dgm:prSet presAssocID="{0CA26940-B06C-4D25-857B-F7FC7A193997}" presName="parentText" presStyleLbl="node1" presStyleIdx="2" presStyleCnt="3" custScaleX="42037" custScaleY="78702" custLinFactNeighborY="-4128">
        <dgm:presLayoutVars>
          <dgm:chMax val="1"/>
          <dgm:bulletEnabled val="1"/>
        </dgm:presLayoutVars>
      </dgm:prSet>
      <dgm:spPr/>
    </dgm:pt>
    <dgm:pt modelId="{4278A1E5-EB2D-4F51-B081-9892C22B2352}" type="pres">
      <dgm:prSet presAssocID="{0CA26940-B06C-4D25-857B-F7FC7A193997}" presName="descendantText" presStyleLbl="alignAccFollowNode1" presStyleIdx="2" presStyleCnt="3" custScaleX="140004" custScaleY="65338" custLinFactNeighborX="2082" custLinFactNeighborY="-15108">
        <dgm:presLayoutVars>
          <dgm:bulletEnabled val="1"/>
        </dgm:presLayoutVars>
      </dgm:prSet>
      <dgm:spPr/>
    </dgm:pt>
  </dgm:ptLst>
  <dgm:cxnLst>
    <dgm:cxn modelId="{F70E9C02-AA68-4C19-8222-F89E66F8EC17}" type="presOf" srcId="{E7992A85-4F7A-4466-A780-AED723AEAD71}" destId="{BE638C9E-B2C7-490E-AA2D-C561CB33E18F}" srcOrd="0" destOrd="4" presId="urn:microsoft.com/office/officeart/2005/8/layout/vList5"/>
    <dgm:cxn modelId="{D942EF02-84B5-45C6-9412-AD251F39F04B}" type="presOf" srcId="{7BC43D95-805E-474D-9103-4123B3D6A2CC}" destId="{01A06D5B-0C02-466C-917C-63617C99CF2E}" srcOrd="0" destOrd="4" presId="urn:microsoft.com/office/officeart/2005/8/layout/vList5"/>
    <dgm:cxn modelId="{18A95113-B711-43EB-988A-51522DDFF825}" srcId="{738CAA57-7049-46E6-8DFB-04DD90A23281}" destId="{0CA26940-B06C-4D25-857B-F7FC7A193997}" srcOrd="2" destOrd="0" parTransId="{B6024505-8E33-44A1-B056-03B6DF9BCCC9}" sibTransId="{5E9454F3-1DF9-4706-BA55-A120B43E5089}"/>
    <dgm:cxn modelId="{E86AE213-6F47-4173-ACCD-4A764946CDA4}" type="presOf" srcId="{260C7ABE-FF92-4F63-A3BF-B7E2308326E6}" destId="{BE638C9E-B2C7-490E-AA2D-C561CB33E18F}" srcOrd="0" destOrd="3" presId="urn:microsoft.com/office/officeart/2005/8/layout/vList5"/>
    <dgm:cxn modelId="{84451C1A-5325-411C-B9FD-4ED4D997AA88}" srcId="{815F5152-054A-426E-BF75-3E3F8629C582}" destId="{3FD1CF1D-E7BE-4F2B-AF49-E1A4CAC6FFFB}" srcOrd="0" destOrd="0" parTransId="{A618FBCF-15AE-4F50-952B-9A16B7F2074D}" sibTransId="{28D2A593-44F5-492F-8CFC-275E3B619C84}"/>
    <dgm:cxn modelId="{D5624623-D7DD-4E06-B7E4-B7660FA9F818}" type="presOf" srcId="{3986C3AB-A4A7-4327-BEFF-8699918E04A6}" destId="{BE638C9E-B2C7-490E-AA2D-C561CB33E18F}" srcOrd="0" destOrd="5" presId="urn:microsoft.com/office/officeart/2005/8/layout/vList5"/>
    <dgm:cxn modelId="{99E6B72E-E790-4769-BA63-FE5CFCEBCC3F}" srcId="{815F5152-054A-426E-BF75-3E3F8629C582}" destId="{260C7ABE-FF92-4F63-A3BF-B7E2308326E6}" srcOrd="3" destOrd="0" parTransId="{58DE67D3-5B9F-49CA-B98B-C9C56BA147F6}" sibTransId="{BCAD1A02-D096-43FE-9CB7-46E47B53E6AF}"/>
    <dgm:cxn modelId="{9DC81A31-EF2D-4C4D-B00E-290E00C5C7F7}" srcId="{738CAA57-7049-46E6-8DFB-04DD90A23281}" destId="{B5E3839B-DFDF-4CBE-929A-B842CA774D0C}" srcOrd="0" destOrd="0" parTransId="{30DA4943-F45E-4A6F-A6C1-C1C195857443}" sibTransId="{16EE6315-1CA2-4699-8139-3B3345264A31}"/>
    <dgm:cxn modelId="{D2A50234-595A-4286-8465-E4FA24E71BBA}" srcId="{815F5152-054A-426E-BF75-3E3F8629C582}" destId="{3986C3AB-A4A7-4327-BEFF-8699918E04A6}" srcOrd="5" destOrd="0" parTransId="{26883AF7-8E09-42BA-95EA-6390A976BC64}" sibTransId="{E3479B4D-8956-4CF4-8787-024625EA3ECF}"/>
    <dgm:cxn modelId="{FDA58E40-6585-4605-AD1E-C5DE7D89A291}" srcId="{B5E3839B-DFDF-4CBE-929A-B842CA774D0C}" destId="{2F8A1E39-C06E-41C1-846E-4FB342F07465}" srcOrd="0" destOrd="0" parTransId="{8C6B863A-9AEB-450B-8EF8-2B2736D63BF0}" sibTransId="{D894FD2D-13BA-48EE-9568-E58D56863634}"/>
    <dgm:cxn modelId="{AC593A43-D0C4-432E-A4A4-91AD28AF7558}" srcId="{B5E3839B-DFDF-4CBE-929A-B842CA774D0C}" destId="{C41FAE5F-7873-4499-81D7-AB05B543097E}" srcOrd="3" destOrd="0" parTransId="{0CD38CE9-06E0-4279-AE79-A2A35AD7EDB6}" sibTransId="{79615762-04F0-4525-877B-F7BF2C8010BF}"/>
    <dgm:cxn modelId="{D609E14D-2C2E-4598-BA06-E7AC421D9B10}" srcId="{738CAA57-7049-46E6-8DFB-04DD90A23281}" destId="{815F5152-054A-426E-BF75-3E3F8629C582}" srcOrd="1" destOrd="0" parTransId="{AB91DB4F-4C64-44F2-A43C-764DFE23A876}" sibTransId="{7F320D1E-A75C-410D-BDF9-6D9323F8166A}"/>
    <dgm:cxn modelId="{962C5A6E-99F9-45A4-BF05-9AB657D59393}" srcId="{B5E3839B-DFDF-4CBE-929A-B842CA774D0C}" destId="{7BC43D95-805E-474D-9103-4123B3D6A2CC}" srcOrd="4" destOrd="0" parTransId="{D90283C2-D4C3-4425-B6D2-242BEADFAD16}" sibTransId="{38915115-87F6-4DEF-A7CB-B13D208F3120}"/>
    <dgm:cxn modelId="{58EF9A71-B9FB-4E4C-9882-05DE606A9C37}" type="presOf" srcId="{5AAF4380-46D7-4AEB-8096-2B6F96224E98}" destId="{BE638C9E-B2C7-490E-AA2D-C561CB33E18F}" srcOrd="0" destOrd="1" presId="urn:microsoft.com/office/officeart/2005/8/layout/vList5"/>
    <dgm:cxn modelId="{48982C56-1CDD-4700-A9CC-9C45ECA413EE}" type="presOf" srcId="{3FD1CF1D-E7BE-4F2B-AF49-E1A4CAC6FFFB}" destId="{BE638C9E-B2C7-490E-AA2D-C561CB33E18F}" srcOrd="0" destOrd="0" presId="urn:microsoft.com/office/officeart/2005/8/layout/vList5"/>
    <dgm:cxn modelId="{59213976-538A-4F42-B772-2D6AF65C0274}" type="presOf" srcId="{E716D741-B4D4-4D65-BB37-A5AAE5C4CE55}" destId="{01A06D5B-0C02-466C-917C-63617C99CF2E}" srcOrd="0" destOrd="2" presId="urn:microsoft.com/office/officeart/2005/8/layout/vList5"/>
    <dgm:cxn modelId="{6954EE8F-9D7E-47A0-923B-373DCC415E14}" type="presOf" srcId="{0CA26940-B06C-4D25-857B-F7FC7A193997}" destId="{CD86A985-F598-467D-B47B-B8ABB1B722FB}" srcOrd="0" destOrd="0" presId="urn:microsoft.com/office/officeart/2005/8/layout/vList5"/>
    <dgm:cxn modelId="{72A70F97-E6EF-494C-823D-5B81312A3A88}" srcId="{815F5152-054A-426E-BF75-3E3F8629C582}" destId="{5AAF4380-46D7-4AEB-8096-2B6F96224E98}" srcOrd="1" destOrd="0" parTransId="{6D8B1B03-9D16-4C75-A4FE-A7ABBBEE81FD}" sibTransId="{17AC8583-18EC-4E33-A39E-E3C5F47759EB}"/>
    <dgm:cxn modelId="{F85F2D98-B21E-44CB-928C-4DEFC5D0351A}" srcId="{B5E3839B-DFDF-4CBE-929A-B842CA774D0C}" destId="{FEEFDEC7-26A6-4279-A6D9-3A82A0D5B8B4}" srcOrd="1" destOrd="0" parTransId="{DAD80CE3-D916-4696-873A-31CA80CEF7C1}" sibTransId="{58964865-0673-44E7-AA13-04ADE768BAC0}"/>
    <dgm:cxn modelId="{2D5D209B-F1F7-4681-93B7-7E60C7D6FD14}" type="presOf" srcId="{815F5152-054A-426E-BF75-3E3F8629C582}" destId="{7A779690-C843-4687-830C-799FA2D43AB1}" srcOrd="0" destOrd="0" presId="urn:microsoft.com/office/officeart/2005/8/layout/vList5"/>
    <dgm:cxn modelId="{B18AE0A2-B39F-423D-A11F-825B703F1CCD}" type="presOf" srcId="{738CAA57-7049-46E6-8DFB-04DD90A23281}" destId="{1B7C7E1A-412F-4610-9553-30F2BA4EA134}" srcOrd="0" destOrd="0" presId="urn:microsoft.com/office/officeart/2005/8/layout/vList5"/>
    <dgm:cxn modelId="{4133EDA7-C5F4-4A51-B431-6F06BAD3758B}" type="presOf" srcId="{C41FAE5F-7873-4499-81D7-AB05B543097E}" destId="{01A06D5B-0C02-466C-917C-63617C99CF2E}" srcOrd="0" destOrd="3" presId="urn:microsoft.com/office/officeart/2005/8/layout/vList5"/>
    <dgm:cxn modelId="{4B839EA8-52BF-43FB-9F26-ECD139712243}" srcId="{0CA26940-B06C-4D25-857B-F7FC7A193997}" destId="{4A3393E2-CF73-491B-8FC7-741F18FE7C55}" srcOrd="0" destOrd="0" parTransId="{E1AAFA05-1DAC-4898-91A3-8CA21465337C}" sibTransId="{053F4221-3B02-4AA3-9152-2CCD74A8C52A}"/>
    <dgm:cxn modelId="{3A86B0C0-E35A-4CE6-94C1-7B016B31C69C}" srcId="{815F5152-054A-426E-BF75-3E3F8629C582}" destId="{E7992A85-4F7A-4466-A780-AED723AEAD71}" srcOrd="4" destOrd="0" parTransId="{49D1F0F4-7242-451D-9674-6F05341CAA92}" sibTransId="{51FD8E02-8FBD-4EA5-BF61-6B82D85A79E7}"/>
    <dgm:cxn modelId="{8F931CC8-C6CA-408A-80A5-26F5AA373283}" type="presOf" srcId="{2F8A1E39-C06E-41C1-846E-4FB342F07465}" destId="{01A06D5B-0C02-466C-917C-63617C99CF2E}" srcOrd="0" destOrd="0" presId="urn:microsoft.com/office/officeart/2005/8/layout/vList5"/>
    <dgm:cxn modelId="{C9FC52D0-DA75-4E6F-A72A-015D2175A6DC}" srcId="{B5E3839B-DFDF-4CBE-929A-B842CA774D0C}" destId="{E716D741-B4D4-4D65-BB37-A5AAE5C4CE55}" srcOrd="2" destOrd="0" parTransId="{C87EDED3-C885-4252-93E0-4628B30511EB}" sibTransId="{FDA8B416-0E75-4A1A-B275-CC45D353A19A}"/>
    <dgm:cxn modelId="{08A363D8-19F0-4BC1-8AFD-ED36074E6B78}" srcId="{815F5152-054A-426E-BF75-3E3F8629C582}" destId="{0D2C4E8A-CFC1-4E04-B413-81886E949BA8}" srcOrd="2" destOrd="0" parTransId="{1D04AC6F-3AFE-445F-BBB9-8FE0452B53AE}" sibTransId="{0EBD6177-C3C3-4F21-BC0F-70E66F0654A7}"/>
    <dgm:cxn modelId="{1A7401E6-D95F-40C2-9C05-62F6DF34CADE}" type="presOf" srcId="{B5E3839B-DFDF-4CBE-929A-B842CA774D0C}" destId="{77D0740D-5103-4012-B62A-415FE3020893}" srcOrd="0" destOrd="0" presId="urn:microsoft.com/office/officeart/2005/8/layout/vList5"/>
    <dgm:cxn modelId="{08DF5BE7-B44C-434A-9C24-F788FBC9C012}" type="presOf" srcId="{FEEFDEC7-26A6-4279-A6D9-3A82A0D5B8B4}" destId="{01A06D5B-0C02-466C-917C-63617C99CF2E}" srcOrd="0" destOrd="1" presId="urn:microsoft.com/office/officeart/2005/8/layout/vList5"/>
    <dgm:cxn modelId="{2AA163EA-AD7A-44F5-8EAE-69ABF84F17A9}" type="presOf" srcId="{0D2C4E8A-CFC1-4E04-B413-81886E949BA8}" destId="{BE638C9E-B2C7-490E-AA2D-C561CB33E18F}" srcOrd="0" destOrd="2" presId="urn:microsoft.com/office/officeart/2005/8/layout/vList5"/>
    <dgm:cxn modelId="{368979F8-0AF7-4D68-8F9B-EB416029AE2E}" type="presOf" srcId="{4A3393E2-CF73-491B-8FC7-741F18FE7C55}" destId="{4278A1E5-EB2D-4F51-B081-9892C22B2352}" srcOrd="0" destOrd="0" presId="urn:microsoft.com/office/officeart/2005/8/layout/vList5"/>
    <dgm:cxn modelId="{71162863-9652-49E4-BBEA-12E6F33D48BC}" type="presParOf" srcId="{1B7C7E1A-412F-4610-9553-30F2BA4EA134}" destId="{4BE7CC05-3989-4142-AD80-A863BD242FA5}" srcOrd="0" destOrd="0" presId="urn:microsoft.com/office/officeart/2005/8/layout/vList5"/>
    <dgm:cxn modelId="{A68D2062-1AB9-44A4-871B-B1E93A4795C5}" type="presParOf" srcId="{4BE7CC05-3989-4142-AD80-A863BD242FA5}" destId="{77D0740D-5103-4012-B62A-415FE3020893}" srcOrd="0" destOrd="0" presId="urn:microsoft.com/office/officeart/2005/8/layout/vList5"/>
    <dgm:cxn modelId="{E3ED6072-2BAA-4E7B-8D1C-D71BB750D10E}" type="presParOf" srcId="{4BE7CC05-3989-4142-AD80-A863BD242FA5}" destId="{01A06D5B-0C02-466C-917C-63617C99CF2E}" srcOrd="1" destOrd="0" presId="urn:microsoft.com/office/officeart/2005/8/layout/vList5"/>
    <dgm:cxn modelId="{4501F840-32D3-4301-B0ED-F2EB82043E8B}" type="presParOf" srcId="{1B7C7E1A-412F-4610-9553-30F2BA4EA134}" destId="{996172A1-D295-46E5-9375-F27416774701}" srcOrd="1" destOrd="0" presId="urn:microsoft.com/office/officeart/2005/8/layout/vList5"/>
    <dgm:cxn modelId="{336008B8-E74B-4A43-8794-C7977D4C51E2}" type="presParOf" srcId="{1B7C7E1A-412F-4610-9553-30F2BA4EA134}" destId="{DC08602B-73DE-40A2-BCB8-6A8031D9D776}" srcOrd="2" destOrd="0" presId="urn:microsoft.com/office/officeart/2005/8/layout/vList5"/>
    <dgm:cxn modelId="{0B07C4E0-B65A-4FA0-9690-CB1CEFB7715A}" type="presParOf" srcId="{DC08602B-73DE-40A2-BCB8-6A8031D9D776}" destId="{7A779690-C843-4687-830C-799FA2D43AB1}" srcOrd="0" destOrd="0" presId="urn:microsoft.com/office/officeart/2005/8/layout/vList5"/>
    <dgm:cxn modelId="{678B0DD4-8E0B-4005-A455-7F6B86B8C6CF}" type="presParOf" srcId="{DC08602B-73DE-40A2-BCB8-6A8031D9D776}" destId="{BE638C9E-B2C7-490E-AA2D-C561CB33E18F}" srcOrd="1" destOrd="0" presId="urn:microsoft.com/office/officeart/2005/8/layout/vList5"/>
    <dgm:cxn modelId="{B2A84B59-434C-42A9-AA01-0626423611F4}" type="presParOf" srcId="{1B7C7E1A-412F-4610-9553-30F2BA4EA134}" destId="{FEBAFD7A-5D91-41FB-958B-5F570F69D25C}" srcOrd="3" destOrd="0" presId="urn:microsoft.com/office/officeart/2005/8/layout/vList5"/>
    <dgm:cxn modelId="{F20AA430-11D5-44EB-B869-C39869443BCC}" type="presParOf" srcId="{1B7C7E1A-412F-4610-9553-30F2BA4EA134}" destId="{7D010CA2-DD35-4245-9469-E979A60F3E37}" srcOrd="4" destOrd="0" presId="urn:microsoft.com/office/officeart/2005/8/layout/vList5"/>
    <dgm:cxn modelId="{B9A313CD-8DC1-4020-B91C-281447EE16E4}" type="presParOf" srcId="{7D010CA2-DD35-4245-9469-E979A60F3E37}" destId="{CD86A985-F598-467D-B47B-B8ABB1B722FB}" srcOrd="0" destOrd="0" presId="urn:microsoft.com/office/officeart/2005/8/layout/vList5"/>
    <dgm:cxn modelId="{1933733F-A541-4DB5-BAB1-6B7FBF6363C7}" type="presParOf" srcId="{7D010CA2-DD35-4245-9469-E979A60F3E37}" destId="{4278A1E5-EB2D-4F51-B081-9892C22B23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DE25D-6288-4E4F-920F-BB8FD3891A91}">
      <dsp:nvSpPr>
        <dsp:cNvPr id="0" name=""/>
        <dsp:cNvSpPr/>
      </dsp:nvSpPr>
      <dsp:spPr>
        <a:xfrm>
          <a:off x="0" y="1666590"/>
          <a:ext cx="11582400" cy="0"/>
        </a:xfrm>
        <a:prstGeom prst="line">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8660AF6C-C629-441E-A15C-D7E1F816680D}">
      <dsp:nvSpPr>
        <dsp:cNvPr id="0" name=""/>
        <dsp:cNvSpPr/>
      </dsp:nvSpPr>
      <dsp:spPr>
        <a:xfrm>
          <a:off x="661316" y="1842519"/>
          <a:ext cx="2079181" cy="37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b="1" kern="1200" dirty="0">
              <a:solidFill>
                <a:srgbClr val="FF00FF"/>
              </a:solidFill>
            </a:rPr>
            <a:t>2015</a:t>
          </a:r>
        </a:p>
      </dsp:txBody>
      <dsp:txXfrm>
        <a:off x="661316" y="1842519"/>
        <a:ext cx="2079181" cy="376649"/>
      </dsp:txXfrm>
    </dsp:sp>
    <dsp:sp modelId="{50EDC3ED-B44A-4279-A823-F58D63502791}">
      <dsp:nvSpPr>
        <dsp:cNvPr id="0" name=""/>
        <dsp:cNvSpPr/>
      </dsp:nvSpPr>
      <dsp:spPr>
        <a:xfrm>
          <a:off x="214115" y="-52601"/>
          <a:ext cx="3358042" cy="1243693"/>
        </a:xfrm>
        <a:prstGeom prst="roundRect">
          <a:avLst/>
        </a:prstGeom>
        <a:solidFill>
          <a:schemeClr val="accent5">
            <a:lumMod val="60000"/>
            <a:lumOff val="4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The 2030 Agenda and SDGs adopted in 2015: Provide a framework for people, prosperity, planet, peace and partnerships</a:t>
          </a:r>
        </a:p>
      </dsp:txBody>
      <dsp:txXfrm>
        <a:off x="274827" y="8111"/>
        <a:ext cx="3236618" cy="1122269"/>
      </dsp:txXfrm>
    </dsp:sp>
    <dsp:sp modelId="{5E511A77-3BA7-43F0-954B-1732A4C0BE91}">
      <dsp:nvSpPr>
        <dsp:cNvPr id="0" name=""/>
        <dsp:cNvSpPr/>
      </dsp:nvSpPr>
      <dsp:spPr>
        <a:xfrm>
          <a:off x="1700907" y="1085887"/>
          <a:ext cx="0" cy="63330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5ED0F3-5038-4068-96FD-18F0A89FB2C8}">
      <dsp:nvSpPr>
        <dsp:cNvPr id="0" name=""/>
        <dsp:cNvSpPr/>
      </dsp:nvSpPr>
      <dsp:spPr>
        <a:xfrm>
          <a:off x="5249277" y="1313736"/>
          <a:ext cx="2079181" cy="7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dirty="0">
              <a:solidFill>
                <a:srgbClr val="0000FF"/>
              </a:solidFill>
              <a:latin typeface="Arial" panose="020B0604020202020204" pitchFamily="34" charset="0"/>
              <a:cs typeface="Arial" panose="020B0604020202020204" pitchFamily="34" charset="0"/>
            </a:rPr>
            <a:t>2022</a:t>
          </a:r>
        </a:p>
      </dsp:txBody>
      <dsp:txXfrm>
        <a:off x="5249277" y="1313736"/>
        <a:ext cx="2079181" cy="73938"/>
      </dsp:txXfrm>
    </dsp:sp>
    <dsp:sp modelId="{B5D7E532-E189-438A-89F0-96B242D8FACE}">
      <dsp:nvSpPr>
        <dsp:cNvPr id="0" name=""/>
        <dsp:cNvSpPr/>
      </dsp:nvSpPr>
      <dsp:spPr>
        <a:xfrm>
          <a:off x="1675908" y="1694193"/>
          <a:ext cx="49997" cy="499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E2BBD5-B87F-47C6-A2E6-FEAD30428DC3}">
      <dsp:nvSpPr>
        <dsp:cNvPr id="0" name=""/>
        <dsp:cNvSpPr/>
      </dsp:nvSpPr>
      <dsp:spPr>
        <a:xfrm>
          <a:off x="2255422" y="1530417"/>
          <a:ext cx="7802552" cy="1275237"/>
        </a:xfrm>
        <a:prstGeom prst="roundRect">
          <a:avLst/>
        </a:prstGeom>
        <a:solidFill>
          <a:srgbClr val="92D050">
            <a:alpha val="90000"/>
          </a:srgb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2000" b="1" kern="1200" noProof="0" dirty="0">
              <a:latin typeface="Arial" panose="020B0604020202020204" pitchFamily="34" charset="0"/>
              <a:cs typeface="Arial" panose="020B0604020202020204" pitchFamily="34" charset="0"/>
              <a:sym typeface="Wingdings" panose="05000000000000000000" pitchFamily="2" charset="2"/>
            </a:rPr>
            <a:t> </a:t>
          </a:r>
          <a:r>
            <a:rPr lang="en-US" sz="2000" b="1" kern="1200" noProof="0" dirty="0">
              <a:latin typeface="Arial" panose="020B0604020202020204" pitchFamily="34" charset="0"/>
              <a:cs typeface="Arial" panose="020B0604020202020204" pitchFamily="34" charset="0"/>
            </a:rPr>
            <a:t>Almost midway the set time frame for achieving SDGs</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2000" b="1" kern="1200" noProof="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000" b="1" kern="1200" noProof="0" dirty="0">
              <a:solidFill>
                <a:srgbClr val="0000FF"/>
              </a:solidFill>
              <a:latin typeface="Arial" panose="020B0604020202020204" pitchFamily="34" charset="0"/>
              <a:cs typeface="Arial" panose="020B0604020202020204" pitchFamily="34" charset="0"/>
            </a:rPr>
            <a:t>Eighth session of ARFSD: </a:t>
          </a:r>
          <a:r>
            <a:rPr lang="en-US" sz="2000" b="1" kern="1200" noProof="0" dirty="0">
              <a:solidFill>
                <a:srgbClr val="FF0000"/>
              </a:solidFill>
              <a:latin typeface="Arial" panose="020B0604020202020204" pitchFamily="34" charset="0"/>
              <a:cs typeface="Arial" panose="020B0604020202020204" pitchFamily="34" charset="0"/>
            </a:rPr>
            <a:t>Theme -</a:t>
          </a:r>
          <a:r>
            <a:rPr lang="en-US" sz="2000" b="1" kern="1200" noProof="0" dirty="0">
              <a:solidFill>
                <a:srgbClr val="0000FF"/>
              </a:solidFill>
              <a:latin typeface="Arial" panose="020B0604020202020204" pitchFamily="34" charset="0"/>
              <a:cs typeface="Arial" panose="020B0604020202020204" pitchFamily="34" charset="0"/>
            </a:rPr>
            <a:t> </a:t>
          </a:r>
          <a:r>
            <a:rPr lang="en-US" altLang="en-US" sz="1700" b="1" kern="1200" noProof="0" dirty="0">
              <a:solidFill>
                <a:srgbClr val="7030A0"/>
              </a:solidFill>
              <a:latin typeface="Arial" charset="0"/>
              <a:ea typeface="Arial" charset="0"/>
              <a:cs typeface="Arial" charset="0"/>
            </a:rPr>
            <a:t>“Building forward better: A green, inclusive and resilient Africa poised to achieve the 2030 Agenda and Agenda 2063”- </a:t>
          </a:r>
          <a:r>
            <a:rPr lang="en-US" altLang="en-US" sz="1700" b="1" kern="1200" noProof="0" dirty="0">
              <a:solidFill>
                <a:srgbClr val="FF0000"/>
              </a:solidFill>
              <a:latin typeface="Arial" charset="0"/>
              <a:ea typeface="Arial" charset="0"/>
              <a:cs typeface="Arial" charset="0"/>
            </a:rPr>
            <a:t>Spotlight on: </a:t>
          </a:r>
          <a:r>
            <a:rPr lang="en-US" altLang="en-US" sz="1700" b="1" kern="1200" noProof="0" dirty="0">
              <a:solidFill>
                <a:srgbClr val="7030A0"/>
              </a:solidFill>
              <a:latin typeface="Arial" charset="0"/>
              <a:ea typeface="Arial" charset="0"/>
              <a:cs typeface="Arial" charset="0"/>
            </a:rPr>
            <a:t>SDGs 4, 5, 14, 15 and 17 </a:t>
          </a:r>
          <a:endParaRPr lang="en-US" sz="1700" b="1" kern="1200" noProof="0" dirty="0">
            <a:latin typeface="Arial" charset="0"/>
            <a:ea typeface="Arial" charset="0"/>
            <a:cs typeface="Arial" charset="0"/>
          </a:endParaRPr>
        </a:p>
      </dsp:txBody>
      <dsp:txXfrm>
        <a:off x="2317674" y="1592669"/>
        <a:ext cx="7678048" cy="1150733"/>
      </dsp:txXfrm>
    </dsp:sp>
    <dsp:sp modelId="{722C318C-EB09-46B8-A70C-D032372FF8FF}">
      <dsp:nvSpPr>
        <dsp:cNvPr id="0" name=""/>
        <dsp:cNvSpPr/>
      </dsp:nvSpPr>
      <dsp:spPr>
        <a:xfrm>
          <a:off x="6288868" y="1413486"/>
          <a:ext cx="0" cy="12432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D6DC7AB-DD7F-4149-95A3-1284BBC58108}">
      <dsp:nvSpPr>
        <dsp:cNvPr id="0" name=""/>
        <dsp:cNvSpPr/>
      </dsp:nvSpPr>
      <dsp:spPr>
        <a:xfrm>
          <a:off x="9503218" y="1868270"/>
          <a:ext cx="2079181" cy="37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dirty="0">
              <a:solidFill>
                <a:srgbClr val="FF0000"/>
              </a:solidFill>
            </a:rPr>
            <a:t>2030</a:t>
          </a:r>
        </a:p>
      </dsp:txBody>
      <dsp:txXfrm>
        <a:off x="9503218" y="1868270"/>
        <a:ext cx="2079181" cy="376649"/>
      </dsp:txXfrm>
    </dsp:sp>
    <dsp:sp modelId="{C814DE14-54D0-4F2F-B2BC-398731CA0815}">
      <dsp:nvSpPr>
        <dsp:cNvPr id="0" name=""/>
        <dsp:cNvSpPr/>
      </dsp:nvSpPr>
      <dsp:spPr>
        <a:xfrm>
          <a:off x="6263869" y="1808806"/>
          <a:ext cx="49997" cy="981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4AB9FD-D413-4F72-8A8D-ACD5B05EBC99}">
      <dsp:nvSpPr>
        <dsp:cNvPr id="0" name=""/>
        <dsp:cNvSpPr/>
      </dsp:nvSpPr>
      <dsp:spPr>
        <a:xfrm>
          <a:off x="9209306" y="-129723"/>
          <a:ext cx="2321108" cy="1552181"/>
        </a:xfrm>
        <a:prstGeom prst="roundRect">
          <a:avLst/>
        </a:prstGeom>
        <a:solidFill>
          <a:schemeClr val="accent2">
            <a:lumMod val="40000"/>
            <a:lumOff val="6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2030 Is the set  deadline for attainment of SDGs: looms closer- </a:t>
          </a:r>
          <a:r>
            <a:rPr lang="en-US" sz="1800" b="1" kern="1200" dirty="0">
              <a:solidFill>
                <a:srgbClr val="C00000"/>
              </a:solidFill>
              <a:latin typeface="Arial" panose="020B0604020202020204" pitchFamily="34" charset="0"/>
              <a:cs typeface="Arial" panose="020B0604020202020204" pitchFamily="34" charset="0"/>
            </a:rPr>
            <a:t>Time is of Essence</a:t>
          </a:r>
        </a:p>
      </dsp:txBody>
      <dsp:txXfrm>
        <a:off x="9285077" y="-53952"/>
        <a:ext cx="2169566" cy="1400639"/>
      </dsp:txXfrm>
    </dsp:sp>
    <dsp:sp modelId="{999D51C8-DF0F-4C2A-82C0-989D805114E5}">
      <dsp:nvSpPr>
        <dsp:cNvPr id="0" name=""/>
        <dsp:cNvSpPr/>
      </dsp:nvSpPr>
      <dsp:spPr>
        <a:xfrm>
          <a:off x="10492175" y="1163009"/>
          <a:ext cx="0" cy="633304"/>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3F3D883-89B1-4888-8D79-7C40B1B1ADF6}">
      <dsp:nvSpPr>
        <dsp:cNvPr id="0" name=""/>
        <dsp:cNvSpPr/>
      </dsp:nvSpPr>
      <dsp:spPr>
        <a:xfrm>
          <a:off x="10477450" y="1771315"/>
          <a:ext cx="49997" cy="4999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06D5B-0C02-466C-917C-63617C99CF2E}">
      <dsp:nvSpPr>
        <dsp:cNvPr id="0" name=""/>
        <dsp:cNvSpPr/>
      </dsp:nvSpPr>
      <dsp:spPr>
        <a:xfrm rot="5400000">
          <a:off x="6713313" y="-3992354"/>
          <a:ext cx="1235750" cy="922314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00100">
            <a:lnSpc>
              <a:spcPct val="100000"/>
            </a:lnSpc>
            <a:spcBef>
              <a:spcPct val="0"/>
            </a:spcBef>
            <a:spcAft>
              <a:spcPts val="600"/>
            </a:spcAft>
            <a:buFont typeface="Wingdings" panose="05000000000000000000" pitchFamily="2" charset="2"/>
            <a:buChar char="§"/>
          </a:pPr>
          <a:endPar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just" defTabSz="889000">
            <a:lnSpc>
              <a:spcPct val="100000"/>
            </a:lnSpc>
            <a:spcBef>
              <a:spcPct val="0"/>
            </a:spcBef>
            <a:spcAft>
              <a:spcPts val="600"/>
            </a:spcAft>
            <a:buFont typeface="Wingdings" panose="05000000000000000000" pitchFamily="2" charset="2"/>
            <a:buChar char="§"/>
          </a:pPr>
          <a:r>
            <a:rPr lang="en-US" sz="2000" b="1" kern="1200" dirty="0">
              <a:latin typeface="Arial" panose="020B0604020202020204" pitchFamily="34" charset="0"/>
              <a:cs typeface="Arial" panose="020B0604020202020204" pitchFamily="34" charset="0"/>
            </a:rPr>
            <a:t>ECA with the Government of Niger, AUC, the AfDB and UN system</a:t>
          </a:r>
          <a:endPar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just" defTabSz="889000">
            <a:lnSpc>
              <a:spcPct val="100000"/>
            </a:lnSpc>
            <a:spcBef>
              <a:spcPct val="0"/>
            </a:spcBef>
            <a:spcAft>
              <a:spcPts val="600"/>
            </a:spcAft>
            <a:buFont typeface="Wingdings" panose="05000000000000000000" pitchFamily="2" charset="2"/>
            <a:buChar char="§"/>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In Niamey, from 28 February to 2 March 2023. </a:t>
          </a:r>
        </a:p>
        <a:p>
          <a:pPr marL="228600" lvl="1" indent="-228600" algn="just" defTabSz="889000">
            <a:lnSpc>
              <a:spcPct val="100000"/>
            </a:lnSpc>
            <a:spcBef>
              <a:spcPct val="0"/>
            </a:spcBef>
            <a:spcAft>
              <a:spcPts val="600"/>
            </a:spcAft>
            <a:buFont typeface="Wingdings" panose="05000000000000000000" pitchFamily="2" charset="2"/>
            <a:buChar char="§"/>
          </a:pPr>
          <a:r>
            <a:rPr lang="en-US"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President of Niger, HE Mohamed Bazoum presided over the Forum</a:t>
          </a:r>
          <a:endParaRPr lang="en-GB" sz="20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just" defTabSz="800100">
            <a:lnSpc>
              <a:spcPct val="100000"/>
            </a:lnSpc>
            <a:spcBef>
              <a:spcPct val="0"/>
            </a:spcBef>
            <a:spcAft>
              <a:spcPts val="600"/>
            </a:spcAft>
            <a:buFont typeface="Wingdings" panose="05000000000000000000" pitchFamily="2" charset="2"/>
            <a:buChar char="§"/>
          </a:pPr>
          <a:endParaRPr lang="en-US" sz="1800" b="1"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rot="-5400000">
        <a:off x="2719618" y="61665"/>
        <a:ext cx="9162817" cy="1115102"/>
      </dsp:txXfrm>
    </dsp:sp>
    <dsp:sp modelId="{77D0740D-5103-4012-B62A-415FE3020893}">
      <dsp:nvSpPr>
        <dsp:cNvPr id="0" name=""/>
        <dsp:cNvSpPr/>
      </dsp:nvSpPr>
      <dsp:spPr>
        <a:xfrm>
          <a:off x="46" y="35969"/>
          <a:ext cx="2719571" cy="11664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Arial" panose="020B0604020202020204" pitchFamily="34" charset="0"/>
              <a:cs typeface="Arial" panose="020B0604020202020204" pitchFamily="34" charset="0"/>
            </a:rPr>
            <a:t>Organization</a:t>
          </a:r>
        </a:p>
      </dsp:txBody>
      <dsp:txXfrm>
        <a:off x="56990" y="92913"/>
        <a:ext cx="2605683" cy="1052606"/>
      </dsp:txXfrm>
    </dsp:sp>
    <dsp:sp modelId="{BE638C9E-B2C7-490E-AA2D-C561CB33E18F}">
      <dsp:nvSpPr>
        <dsp:cNvPr id="0" name=""/>
        <dsp:cNvSpPr/>
      </dsp:nvSpPr>
      <dsp:spPr>
        <a:xfrm rot="5400000">
          <a:off x="5165367" y="-2279739"/>
          <a:ext cx="3117228" cy="10446181"/>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2575" lvl="1" indent="-282575" algn="just" defTabSz="889000">
            <a:lnSpc>
              <a:spcPct val="100000"/>
            </a:lnSpc>
            <a:spcBef>
              <a:spcPct val="0"/>
            </a:spcBef>
            <a:spcAft>
              <a:spcPts val="600"/>
            </a:spcAft>
            <a:buFont typeface="Wingdings" panose="05000000000000000000" pitchFamily="2" charset="2"/>
            <a:buChar char="§"/>
          </a:pPr>
          <a:r>
            <a:rPr lang="en-US" sz="2000" b="1" kern="1200" dirty="0">
              <a:solidFill>
                <a:schemeClr val="tx1"/>
              </a:solidFill>
              <a:latin typeface="Arial" panose="020B0604020202020204" pitchFamily="34" charset="0"/>
              <a:ea typeface="+mn-ea"/>
              <a:cs typeface="Arial" panose="020B0604020202020204" pitchFamily="34" charset="0"/>
            </a:rPr>
            <a:t>Theme: </a:t>
          </a:r>
          <a:r>
            <a:rPr lang="en-US" sz="2000" b="1" kern="1200" dirty="0">
              <a:solidFill>
                <a:srgbClr val="CC3300"/>
              </a:solidFill>
              <a:latin typeface="Arial" panose="020B0604020202020204" pitchFamily="34" charset="0"/>
              <a:ea typeface="+mn-ea"/>
              <a:cs typeface="Arial" panose="020B0604020202020204" pitchFamily="34" charset="0"/>
            </a:rPr>
            <a:t>“Accelerating the inclusive and green recovery from multiple crises and the integrated and full implementation of the 2030 Agenda for Sustainable Development and Agenda 2063” </a:t>
          </a:r>
          <a:r>
            <a:rPr lang="en-US" sz="2000" b="1" kern="1200" dirty="0">
              <a:solidFill>
                <a:schemeClr val="tx1"/>
              </a:solidFill>
              <a:latin typeface="Arial" panose="020B0604020202020204" pitchFamily="34" charset="0"/>
              <a:ea typeface="+mn-ea"/>
              <a:cs typeface="Arial" panose="020B0604020202020204" pitchFamily="34" charset="0"/>
            </a:rPr>
            <a:t>with Focus on: </a:t>
          </a:r>
        </a:p>
        <a:p>
          <a:pPr marL="282575" lvl="1" indent="-282575" algn="just" defTabSz="889000">
            <a:lnSpc>
              <a:spcPct val="100000"/>
            </a:lnSpc>
            <a:spcBef>
              <a:spcPct val="0"/>
            </a:spcBef>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SDGs 6, 7, 9, 11 &amp;17 and the corresponding goals Agenda 2063</a:t>
          </a:r>
          <a:endParaRPr lang="en-US" sz="2000" b="1" i="0" kern="1200" dirty="0">
            <a:solidFill>
              <a:srgbClr val="0070C0"/>
            </a:solidFill>
            <a:latin typeface="Arial" panose="020B0604020202020204" pitchFamily="34" charset="0"/>
            <a:ea typeface="+mn-ea"/>
            <a:cs typeface="Arial" panose="020B0604020202020204" pitchFamily="34" charset="0"/>
          </a:endParaRPr>
        </a:p>
        <a:p>
          <a:pPr marL="282575" lvl="1" indent="-282575" algn="just" defTabSz="889000">
            <a:lnSpc>
              <a:spcPct val="100000"/>
            </a:lnSpc>
            <a:spcBef>
              <a:spcPct val="0"/>
            </a:spcBef>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Following -up on the outcomes of COP27 of UNFCCC &amp; COP15 of CBD.</a:t>
          </a:r>
          <a:endParaRPr lang="en-US" sz="2000" b="1" i="0" kern="1200" dirty="0">
            <a:solidFill>
              <a:srgbClr val="0070C0"/>
            </a:solidFill>
            <a:latin typeface="Arial" panose="020B0604020202020204" pitchFamily="34" charset="0"/>
            <a:ea typeface="+mn-ea"/>
            <a:cs typeface="Arial" panose="020B0604020202020204" pitchFamily="34" charset="0"/>
          </a:endParaRPr>
        </a:p>
        <a:p>
          <a:pPr marL="282575" lvl="1" indent="-282575" algn="just" defTabSz="889000">
            <a:lnSpc>
              <a:spcPct val="100000"/>
            </a:lnSpc>
            <a:spcBef>
              <a:spcPct val="0"/>
            </a:spcBef>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Harnessing the green energy transition for Africa’s industrialization and climate resilient and inclusive development.</a:t>
          </a:r>
          <a:endParaRPr lang="en-US" sz="2000" b="1" i="0" kern="1200" dirty="0">
            <a:solidFill>
              <a:srgbClr val="0070C0"/>
            </a:solidFill>
            <a:latin typeface="Arial" panose="020B0604020202020204" pitchFamily="34" charset="0"/>
            <a:ea typeface="+mn-ea"/>
            <a:cs typeface="Arial" panose="020B0604020202020204" pitchFamily="34" charset="0"/>
          </a:endParaRPr>
        </a:p>
        <a:p>
          <a:pPr marL="282575" lvl="1" indent="-282575" algn="just" defTabSz="889000">
            <a:lnSpc>
              <a:spcPct val="100000"/>
            </a:lnSpc>
            <a:spcBef>
              <a:spcPct val="0"/>
            </a:spcBef>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Closing the financing gap for the Goals</a:t>
          </a:r>
          <a:endParaRPr lang="en-US" sz="2000" b="1" i="0" kern="1200" dirty="0">
            <a:solidFill>
              <a:srgbClr val="0070C0"/>
            </a:solidFill>
            <a:latin typeface="Arial" panose="020B0604020202020204" pitchFamily="34" charset="0"/>
            <a:ea typeface="+mn-ea"/>
            <a:cs typeface="Arial" panose="020B0604020202020204" pitchFamily="34" charset="0"/>
          </a:endParaRPr>
        </a:p>
        <a:p>
          <a:pPr marL="282575" lvl="1" indent="-282575" algn="just" defTabSz="889000">
            <a:lnSpc>
              <a:spcPct val="100000"/>
            </a:lnSpc>
            <a:spcBef>
              <a:spcPct val="0"/>
            </a:spcBef>
            <a:spcAft>
              <a:spcPts val="600"/>
            </a:spcAft>
            <a:buFont typeface="+mj-lt"/>
            <a:buAutoNum type="arabicPeriod"/>
          </a:pPr>
          <a:r>
            <a:rPr lang="en-US" altLang="en-US" sz="2000" b="1" kern="1200" dirty="0">
              <a:solidFill>
                <a:srgbClr val="0070C0"/>
              </a:solidFill>
              <a:latin typeface="Arial" panose="020B0604020202020204" pitchFamily="34" charset="0"/>
              <a:ea typeface="+mn-ea"/>
              <a:cs typeface="Arial" panose="020B0604020202020204" pitchFamily="34" charset="0"/>
            </a:rPr>
            <a:t>STI, ACTs, and Workshops on VNRs &amp;VLRs and MGOs and other events</a:t>
          </a:r>
          <a:r>
            <a:rPr lang="en-US" altLang="en-US" sz="2000" b="1" kern="1200" dirty="0">
              <a:solidFill>
                <a:srgbClr val="CC3300"/>
              </a:solidFill>
              <a:latin typeface="Arial" panose="020B0604020202020204" pitchFamily="34" charset="0"/>
              <a:ea typeface="+mn-ea"/>
              <a:cs typeface="Arial" panose="020B0604020202020204" pitchFamily="34" charset="0"/>
            </a:rPr>
            <a:t>.</a:t>
          </a:r>
          <a:endParaRPr lang="en-US" sz="2000" b="1"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rot="-5400000">
        <a:off x="1500891" y="1536908"/>
        <a:ext cx="10294010" cy="2812886"/>
      </dsp:txXfrm>
    </dsp:sp>
    <dsp:sp modelId="{7A779690-C843-4687-830C-799FA2D43AB1}">
      <dsp:nvSpPr>
        <dsp:cNvPr id="0" name=""/>
        <dsp:cNvSpPr/>
      </dsp:nvSpPr>
      <dsp:spPr>
        <a:xfrm>
          <a:off x="4777" y="1246622"/>
          <a:ext cx="1500798" cy="3350855"/>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Arial" panose="020B0604020202020204" pitchFamily="34" charset="0"/>
              <a:ea typeface="Calibri"/>
              <a:cs typeface="Arial" panose="020B0604020202020204" pitchFamily="34" charset="0"/>
            </a:rPr>
            <a:t>Theme &amp; Focus</a:t>
          </a:r>
        </a:p>
      </dsp:txBody>
      <dsp:txXfrm>
        <a:off x="78040" y="1319885"/>
        <a:ext cx="1354272" cy="3204329"/>
      </dsp:txXfrm>
    </dsp:sp>
    <dsp:sp modelId="{4278A1E5-EB2D-4F51-B081-9892C22B2352}">
      <dsp:nvSpPr>
        <dsp:cNvPr id="0" name=""/>
        <dsp:cNvSpPr/>
      </dsp:nvSpPr>
      <dsp:spPr>
        <a:xfrm rot="5400000">
          <a:off x="6586397" y="-156800"/>
          <a:ext cx="507804" cy="1021354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688975">
            <a:lnSpc>
              <a:spcPct val="100000"/>
            </a:lnSpc>
            <a:spcBef>
              <a:spcPct val="0"/>
            </a:spcBef>
            <a:spcAft>
              <a:spcPts val="800"/>
            </a:spcAft>
            <a:buFont typeface="Wingdings" panose="05000000000000000000" pitchFamily="2" charset="2"/>
            <a:buNone/>
          </a:pPr>
          <a:r>
            <a:rPr lang="en-US" sz="2000" b="1" kern="1200" dirty="0">
              <a:latin typeface="Arial" panose="020B0604020202020204" pitchFamily="34" charset="0"/>
              <a:cs typeface="Arial" panose="020B0604020202020204" pitchFamily="34" charset="0"/>
            </a:rPr>
            <a:t>(</a:t>
          </a:r>
          <a:r>
            <a:rPr lang="en-US" sz="2000" b="1" kern="1200" dirty="0" err="1">
              <a:latin typeface="Arial" panose="020B0604020202020204" pitchFamily="34" charset="0"/>
              <a:cs typeface="Arial" panose="020B0604020202020204" pitchFamily="34" charset="0"/>
            </a:rPr>
            <a:t>i</a:t>
          </a:r>
          <a:r>
            <a:rPr lang="en-US" sz="2000" b="1" kern="1200" dirty="0">
              <a:latin typeface="Arial" panose="020B0604020202020204" pitchFamily="34" charset="0"/>
              <a:cs typeface="Arial" panose="020B0604020202020204" pitchFamily="34" charset="0"/>
            </a:rPr>
            <a:t>) summary and key messages including policy actions to accelerate implementation at different levels; </a:t>
          </a:r>
          <a:r>
            <a:rPr lang="en-US" sz="2000" b="1" kern="1200" dirty="0">
              <a:solidFill>
                <a:srgbClr val="C00000"/>
              </a:solidFill>
              <a:latin typeface="Arial" panose="020B0604020202020204" pitchFamily="34" charset="0"/>
              <a:cs typeface="Arial" panose="020B0604020202020204" pitchFamily="34" charset="0"/>
            </a:rPr>
            <a:t>and  </a:t>
          </a:r>
          <a:r>
            <a:rPr lang="en-US" sz="2000" b="1" kern="1200" dirty="0">
              <a:solidFill>
                <a:schemeClr val="tx1"/>
              </a:solidFill>
              <a:latin typeface="Arial" panose="020B0604020202020204" pitchFamily="34" charset="0"/>
              <a:cs typeface="Arial" panose="020B0604020202020204" pitchFamily="34" charset="0"/>
            </a:rPr>
            <a:t>(ii) </a:t>
          </a:r>
          <a:r>
            <a:rPr lang="en-US" sz="2000" b="1" kern="1200" dirty="0">
              <a:latin typeface="Arial" panose="020B0604020202020204" pitchFamily="34" charset="0"/>
              <a:cs typeface="Arial" panose="020B0604020202020204" pitchFamily="34" charset="0"/>
            </a:rPr>
            <a:t>Niamey Declaration </a:t>
          </a:r>
        </a:p>
      </dsp:txBody>
      <dsp:txXfrm rot="-5400000">
        <a:off x="1733528" y="4720858"/>
        <a:ext cx="10188755" cy="458226"/>
      </dsp:txXfrm>
    </dsp:sp>
    <dsp:sp modelId="{CD86A985-F598-467D-B47B-B8ABB1B722FB}">
      <dsp:nvSpPr>
        <dsp:cNvPr id="0" name=""/>
        <dsp:cNvSpPr/>
      </dsp:nvSpPr>
      <dsp:spPr>
        <a:xfrm>
          <a:off x="46" y="4644993"/>
          <a:ext cx="1725004" cy="764586"/>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Arial" panose="020B0604020202020204" pitchFamily="34" charset="0"/>
              <a:ea typeface="Calibri"/>
              <a:cs typeface="Arial" panose="020B0604020202020204" pitchFamily="34" charset="0"/>
            </a:rPr>
            <a:t>Main Outcomes </a:t>
          </a:r>
        </a:p>
      </dsp:txBody>
      <dsp:txXfrm>
        <a:off x="37370" y="4682317"/>
        <a:ext cx="1650356" cy="689938"/>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1B665-3A79-4679-BD9C-528312D8C753}"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9706F-4743-4426-AD97-531B8C5E2B4C}" type="slidenum">
              <a:rPr lang="en-GB" smtClean="0"/>
              <a:t>‹#›</a:t>
            </a:fld>
            <a:endParaRPr lang="en-GB"/>
          </a:p>
        </p:txBody>
      </p:sp>
    </p:spTree>
    <p:extLst>
      <p:ext uri="{BB962C8B-B14F-4D97-AF65-F5344CB8AC3E}">
        <p14:creationId xmlns:p14="http://schemas.microsoft.com/office/powerpoint/2010/main" val="3276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provide highlights of the Outcomes of the eighth session of the Africa Regional Forum on Sustainable Development. The details are contained in Document </a:t>
            </a:r>
            <a:r>
              <a:rPr lang="en-US" sz="1200" b="1" i="1" dirty="0">
                <a:solidFill>
                  <a:srgbClr val="FF0000"/>
                </a:solidFill>
                <a:latin typeface="Arial" panose="020B0604020202020204" pitchFamily="34" charset="0"/>
                <a:cs typeface="Arial" panose="020B0604020202020204" pitchFamily="34" charset="0"/>
              </a:rPr>
              <a:t>E/ECA/COE/41/9</a:t>
            </a:r>
            <a:r>
              <a:rPr lang="en-US" dirty="0"/>
              <a:t>. </a:t>
            </a:r>
          </a:p>
          <a:p>
            <a:endParaRPr lang="en-US" dirty="0"/>
          </a:p>
          <a:p>
            <a:r>
              <a:rPr lang="en-US" dirty="0"/>
              <a:t>I will also present a synopsis of the outcomes of the ninth session of the Africa Regional Forum on Sustainable Development, held 28 February -2 March 2023 in Niamey, Niger.</a:t>
            </a:r>
          </a:p>
          <a:p>
            <a:endParaRPr lang="en-GB" dirty="0"/>
          </a:p>
        </p:txBody>
      </p:sp>
      <p:sp>
        <p:nvSpPr>
          <p:cNvPr id="4" name="Slide Number Placeholder 3"/>
          <p:cNvSpPr>
            <a:spLocks noGrp="1"/>
          </p:cNvSpPr>
          <p:nvPr>
            <p:ph type="sldNum" sz="quarter" idx="5"/>
          </p:nvPr>
        </p:nvSpPr>
        <p:spPr/>
        <p:txBody>
          <a:bodyPr/>
          <a:lstStyle/>
          <a:p>
            <a:fld id="{6F59706F-4743-4426-AD97-531B8C5E2B4C}" type="slidenum">
              <a:rPr lang="en-GB" smtClean="0"/>
              <a:t>1</a:t>
            </a:fld>
            <a:endParaRPr lang="en-GB"/>
          </a:p>
        </p:txBody>
      </p:sp>
    </p:spTree>
    <p:extLst>
      <p:ext uri="{BB962C8B-B14F-4D97-AF65-F5344CB8AC3E}">
        <p14:creationId xmlns:p14="http://schemas.microsoft.com/office/powerpoint/2010/main" val="416446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The Recent Statement by the UN Secretary-General shown on the screen highlights the challenges key challenges currently facing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ea typeface="Calibri" panose="020F0502020204030204" pitchFamily="34" charset="0"/>
                <a:cs typeface="Arial" panose="020B0604020202020204" pitchFamily="34" charset="0"/>
              </a:rPr>
              <a:t>The Secretary-General calls for urgent action on these challenges based on </a:t>
            </a:r>
            <a:r>
              <a:rPr lang="en-US" b="1" dirty="0">
                <a:solidFill>
                  <a:srgbClr val="C00000"/>
                </a:solidFill>
                <a:latin typeface="Arial" panose="020B0604020202020204" pitchFamily="34" charset="0"/>
                <a:cs typeface="Arial" panose="020B0604020202020204" pitchFamily="34" charset="0"/>
              </a:rPr>
              <a:t>Our common Agenda of the UN and the 2030 Agenda as the Blueprints for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latin typeface="Arial" panose="020B0604020202020204" pitchFamily="34" charset="0"/>
                <a:cs typeface="Arial" panose="020B0604020202020204" pitchFamily="34" charset="0"/>
              </a:rPr>
              <a:t>These Challenges are:</a:t>
            </a:r>
          </a:p>
          <a:p>
            <a:pPr marL="342900" indent="-342900" algn="just">
              <a:spcAft>
                <a:spcPts val="600"/>
              </a:spcAft>
              <a:buFont typeface="Wingdings" panose="05000000000000000000" pitchFamily="2" charset="2"/>
              <a:buChar char="§"/>
            </a:pPr>
            <a:r>
              <a:rPr lang="en-US" sz="1200" b="1" i="1" dirty="0">
                <a:latin typeface="Arial" panose="020B0604020202020204" pitchFamily="34" charset="0"/>
                <a:cs typeface="Arial" panose="020B0604020202020204" pitchFamily="34" charset="0"/>
              </a:rPr>
              <a:t>COVID-19</a:t>
            </a:r>
          </a:p>
          <a:p>
            <a:pPr marL="342900" indent="-342900" algn="just">
              <a:spcAft>
                <a:spcPts val="600"/>
              </a:spcAft>
              <a:buFont typeface="Wingdings" panose="05000000000000000000" pitchFamily="2" charset="2"/>
              <a:buChar char="§"/>
            </a:pPr>
            <a:r>
              <a:rPr lang="en-US" sz="1200" b="1" i="1" dirty="0">
                <a:latin typeface="Arial" panose="020B0604020202020204" pitchFamily="34" charset="0"/>
                <a:cs typeface="Arial" panose="020B0604020202020204" pitchFamily="34" charset="0"/>
              </a:rPr>
              <a:t>The climate crisis</a:t>
            </a:r>
          </a:p>
          <a:p>
            <a:pPr marL="342900" indent="-342900" algn="just">
              <a:spcAft>
                <a:spcPts val="600"/>
              </a:spcAft>
              <a:buFont typeface="Wingdings" panose="05000000000000000000" pitchFamily="2" charset="2"/>
              <a:buChar char="§"/>
            </a:pPr>
            <a:r>
              <a:rPr lang="en-US" sz="1200" b="1" i="1" dirty="0">
                <a:latin typeface="Arial" panose="020B0604020202020204" pitchFamily="34" charset="0"/>
                <a:cs typeface="Arial" panose="020B0604020202020204" pitchFamily="34" charset="0"/>
              </a:rPr>
              <a:t>An unprincipled global financial system</a:t>
            </a:r>
          </a:p>
          <a:p>
            <a:pPr marL="342900" indent="-342900" algn="just">
              <a:spcAft>
                <a:spcPts val="600"/>
              </a:spcAft>
              <a:buFont typeface="Wingdings" panose="05000000000000000000" pitchFamily="2" charset="2"/>
              <a:buChar char="§"/>
            </a:pPr>
            <a:r>
              <a:rPr lang="en-US" sz="1200" b="1" i="1" dirty="0">
                <a:latin typeface="Arial" panose="020B0604020202020204" pitchFamily="34" charset="0"/>
                <a:cs typeface="Arial" panose="020B0604020202020204" pitchFamily="34" charset="0"/>
              </a:rPr>
              <a:t>Lawlessness in cyberspace, and </a:t>
            </a:r>
          </a:p>
          <a:p>
            <a:pPr marL="342900" indent="-342900" algn="just">
              <a:spcAft>
                <a:spcPts val="600"/>
              </a:spcAft>
              <a:buFont typeface="Wingdings" panose="05000000000000000000" pitchFamily="2" charset="2"/>
              <a:buChar char="§"/>
            </a:pPr>
            <a:r>
              <a:rPr lang="en-US" sz="1200" b="1" i="1" dirty="0">
                <a:latin typeface="Arial" panose="020B0604020202020204" pitchFamily="34" charset="0"/>
                <a:cs typeface="Arial" panose="020B0604020202020204" pitchFamily="34" charset="0"/>
              </a:rPr>
              <a:t>a rise in violent conflict.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F59706F-4743-4426-AD97-531B8C5E2B4C}" type="slidenum">
              <a:rPr lang="en-GB" smtClean="0"/>
              <a:t>2</a:t>
            </a:fld>
            <a:endParaRPr lang="en-GB"/>
          </a:p>
        </p:txBody>
      </p:sp>
    </p:spTree>
    <p:extLst>
      <p:ext uri="{BB962C8B-B14F-4D97-AF65-F5344CB8AC3E}">
        <p14:creationId xmlns:p14="http://schemas.microsoft.com/office/powerpoint/2010/main" val="6645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59706F-4743-4426-AD97-531B8C5E2B4C}" type="slidenum">
              <a:rPr lang="en-GB" smtClean="0"/>
              <a:t>3</a:t>
            </a:fld>
            <a:endParaRPr lang="en-GB"/>
          </a:p>
        </p:txBody>
      </p:sp>
    </p:spTree>
    <p:extLst>
      <p:ext uri="{BB962C8B-B14F-4D97-AF65-F5344CB8AC3E}">
        <p14:creationId xmlns:p14="http://schemas.microsoft.com/office/powerpoint/2010/main" val="161274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marL="355600" lvl="0" indent="-355600" algn="just">
              <a:spcAft>
                <a:spcPts val="1000"/>
              </a:spcAft>
              <a:buFont typeface="+mj-lt"/>
              <a:buAutoNum type="arabicPeriod"/>
            </a:pPr>
            <a:r>
              <a:rPr lang="en-US" sz="1200" b="1" dirty="0">
                <a:solidFill>
                  <a:prstClr val="black"/>
                </a:solidFill>
                <a:latin typeface="Arial" panose="020B0604020202020204" pitchFamily="34" charset="0"/>
                <a:cs typeface="Arial" panose="020B0604020202020204" pitchFamily="34" charset="0"/>
              </a:rPr>
              <a:t>The general trend in the region is to lag in implementation of the SDGs</a:t>
            </a:r>
            <a:endParaRPr lang="en-US" b="1" dirty="0">
              <a:solidFill>
                <a:srgbClr val="0000FF"/>
              </a:solidFill>
              <a:latin typeface="Arial" panose="020B0604020202020204" pitchFamily="34" charset="0"/>
              <a:cs typeface="Arial" panose="020B0604020202020204" pitchFamily="34" charset="0"/>
            </a:endParaRPr>
          </a:p>
          <a:p>
            <a:pPr marL="355600" lvl="0" indent="-355600" algn="just">
              <a:spcAft>
                <a:spcPts val="1000"/>
              </a:spcAft>
              <a:buFont typeface="+mj-lt"/>
              <a:buAutoNum type="arabicPeriod"/>
            </a:pPr>
            <a:r>
              <a:rPr lang="en-US" sz="1200" b="1" dirty="0">
                <a:solidFill>
                  <a:prstClr val="black"/>
                </a:solidFill>
                <a:latin typeface="Arial" panose="020B0604020202020204" pitchFamily="34" charset="0"/>
                <a:cs typeface="Arial" panose="020B0604020202020204" pitchFamily="34" charset="0"/>
              </a:rPr>
              <a:t>On SDG 4: Despite progress, the number of out of school children in Africa remains high</a:t>
            </a:r>
            <a:endParaRPr lang="en-US" b="1" dirty="0">
              <a:solidFill>
                <a:srgbClr val="0000FF"/>
              </a:solidFill>
              <a:latin typeface="Arial" panose="020B0604020202020204" pitchFamily="34" charset="0"/>
              <a:cs typeface="Arial" panose="020B0604020202020204" pitchFamily="34" charset="0"/>
            </a:endParaRPr>
          </a:p>
          <a:p>
            <a:pPr marL="355600" indent="-355600" algn="just">
              <a:spcAft>
                <a:spcPts val="1000"/>
              </a:spcAft>
              <a:buFont typeface="+mj-lt"/>
              <a:buAutoNum type="arabicPeriod"/>
            </a:pPr>
            <a:r>
              <a:rPr lang="en-US" sz="1200" b="1" dirty="0">
                <a:solidFill>
                  <a:prstClr val="black"/>
                </a:solidFill>
                <a:latin typeface="Arial" panose="020B0604020202020204" pitchFamily="34" charset="0"/>
                <a:cs typeface="Arial" panose="020B0604020202020204" pitchFamily="34" charset="0"/>
              </a:rPr>
              <a:t>On SDG 5: Lack of sex disaggregated data is a key challenge to the effective mainstreaming of gender equality and women’s empowerment priorities into national development plans in Africa.</a:t>
            </a:r>
          </a:p>
          <a:p>
            <a:pPr marL="355600" indent="-355600" algn="just">
              <a:spcAft>
                <a:spcPts val="1000"/>
              </a:spcAft>
              <a:buFont typeface="+mj-lt"/>
              <a:buAutoNum type="arabicPeriod"/>
            </a:pPr>
            <a:r>
              <a:rPr lang="en-US" sz="1200" b="1" dirty="0">
                <a:solidFill>
                  <a:prstClr val="black"/>
                </a:solidFill>
                <a:latin typeface="Arial" panose="020B0604020202020204" pitchFamily="34" charset="0"/>
                <a:cs typeface="Arial" panose="020B0604020202020204" pitchFamily="34" charset="0"/>
              </a:rPr>
              <a:t>There is mixed performance, but overall, Africa not on track to achieve SDG 14. </a:t>
            </a:r>
          </a:p>
          <a:p>
            <a:pPr marL="355600" indent="-355600" algn="just">
              <a:spcAft>
                <a:spcPts val="1000"/>
              </a:spcAft>
              <a:buFont typeface="+mj-lt"/>
              <a:buAutoNum type="arabicPeriod"/>
            </a:pPr>
            <a:r>
              <a:rPr lang="en-GB" sz="1200" b="1" dirty="0">
                <a:solidFill>
                  <a:prstClr val="black"/>
                </a:solidFill>
                <a:latin typeface="Arial" panose="020B0604020202020204" pitchFamily="34" charset="0"/>
                <a:cs typeface="Arial" panose="020B0604020202020204" pitchFamily="34" charset="0"/>
              </a:rPr>
              <a:t>On SDG 15 Africa had the largest annual rate of net forest loss in 2010–2020</a:t>
            </a:r>
          </a:p>
          <a:p>
            <a:pPr marL="355600" indent="-355600" algn="just">
              <a:spcAft>
                <a:spcPts val="600"/>
              </a:spcAft>
              <a:buFont typeface="+mj-lt"/>
              <a:buAutoNum type="arabicPeriod"/>
            </a:pPr>
            <a:r>
              <a:rPr lang="en-US" sz="1200" b="1" dirty="0">
                <a:solidFill>
                  <a:prstClr val="black"/>
                </a:solidFill>
                <a:highlight>
                  <a:srgbClr val="FFFFFF"/>
                </a:highlight>
                <a:latin typeface="Arial" panose="020B0604020202020204" pitchFamily="34" charset="0"/>
                <a:cs typeface="Arial" panose="020B0604020202020204" pitchFamily="34" charset="0"/>
              </a:rPr>
              <a:t>There is growing debt distress and large financing needs</a:t>
            </a:r>
          </a:p>
          <a:p>
            <a:pPr marL="355600" lvl="0" indent="-355600" algn="just">
              <a:spcAft>
                <a:spcPts val="600"/>
              </a:spcAft>
              <a:buFont typeface="+mj-lt"/>
              <a:buAutoNum type="arabicPeriod"/>
            </a:pPr>
            <a:r>
              <a:rPr lang="en-US" sz="1200" b="1" dirty="0">
                <a:solidFill>
                  <a:prstClr val="black"/>
                </a:solidFill>
                <a:latin typeface="Arial" panose="020B0604020202020204" pitchFamily="34" charset="0"/>
                <a:cs typeface="Arial" panose="020B0604020202020204" pitchFamily="34" charset="0"/>
              </a:rPr>
              <a:t>Timely delivery of SDGs in line with the Decade of Action hinged on provision of results based-capacity development; leveraging technologies and mobilization of adequate finance - seen as key are</a:t>
            </a:r>
          </a:p>
          <a:p>
            <a:pPr marL="355600" lvl="0" indent="-355600" algn="just">
              <a:spcAft>
                <a:spcPts val="600"/>
              </a:spcAft>
              <a:buFont typeface="+mj-lt"/>
              <a:buAutoNum type="arabicPeriod"/>
            </a:pPr>
            <a:r>
              <a:rPr lang="en-US" sz="1200" b="1" dirty="0">
                <a:latin typeface="Arial" panose="020B0604020202020204" pitchFamily="34" charset="0"/>
                <a:cs typeface="Arial" panose="020B0604020202020204" pitchFamily="34" charset="0"/>
              </a:rPr>
              <a:t>There is the need to achieve universal VNR coverage and scale up VLRs to drive implementation</a:t>
            </a:r>
          </a:p>
          <a:p>
            <a:pPr marL="355600" lvl="0" indent="-355600" algn="just">
              <a:spcAft>
                <a:spcPts val="600"/>
              </a:spcAft>
              <a:buFont typeface="+mj-lt"/>
              <a:buAutoNum type="arabicPeriod"/>
            </a:pPr>
            <a:r>
              <a:rPr lang="en-US" sz="1200" b="1" dirty="0">
                <a:latin typeface="Arial" panose="020B0604020202020204" pitchFamily="34" charset="0"/>
                <a:cs typeface="Arial" panose="020B0604020202020204" pitchFamily="34" charset="0"/>
              </a:rPr>
              <a:t>AfCFTA is an important tool to promote the adoption of sustainable technologies and infrastructure, and supporting inclusive green growth:</a:t>
            </a:r>
            <a:endParaRPr lang="en-US" b="1" dirty="0">
              <a:solidFill>
                <a:srgbClr val="0000FF"/>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59706F-4743-4426-AD97-531B8C5E2B4C}" type="slidenum">
              <a:rPr lang="en-GB" smtClean="0"/>
              <a:t>4</a:t>
            </a:fld>
            <a:endParaRPr lang="en-GB"/>
          </a:p>
        </p:txBody>
      </p:sp>
    </p:spTree>
    <p:extLst>
      <p:ext uri="{BB962C8B-B14F-4D97-AF65-F5344CB8AC3E}">
        <p14:creationId xmlns:p14="http://schemas.microsoft.com/office/powerpoint/2010/main" val="420816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6000"/>
            <a:ext cx="5486400" cy="3086100"/>
          </a:xfrm>
        </p:spPr>
      </p:sp>
      <p:sp>
        <p:nvSpPr>
          <p:cNvPr id="3" name="Notes Placeholder 2"/>
          <p:cNvSpPr>
            <a:spLocks noGrp="1"/>
          </p:cNvSpPr>
          <p:nvPr>
            <p:ph type="body" idx="1"/>
          </p:nvPr>
        </p:nvSpPr>
        <p:spPr>
          <a:xfrm>
            <a:off x="685800" y="4305013"/>
            <a:ext cx="5486400" cy="4284663"/>
          </a:xfrm>
        </p:spPr>
        <p:txBody>
          <a:bodyPr/>
          <a:lstStyle/>
          <a:p>
            <a:pPr marL="354013" indent="-354013" algn="just">
              <a:spcBef>
                <a:spcPts val="0"/>
              </a:spcBef>
              <a:spcAft>
                <a:spcPts val="1200"/>
              </a:spcAft>
              <a:buFont typeface="+mj-lt"/>
              <a:buAutoNum type="arabicPeriod" startAt="8"/>
            </a:pPr>
            <a:r>
              <a:rPr lang="en-US" sz="1100" b="1" dirty="0">
                <a:solidFill>
                  <a:srgbClr val="0000FF"/>
                </a:solidFill>
                <a:latin typeface="Times New Roman" panose="02020603050405020304" pitchFamily="18" charset="0"/>
                <a:cs typeface="Times New Roman" panose="02020603050405020304" pitchFamily="18" charset="0"/>
              </a:rPr>
              <a:t>On Financing SDGs in the context COVID-19 and debt distress: </a:t>
            </a:r>
            <a:r>
              <a:rPr lang="en-US" sz="1100" b="1" dirty="0">
                <a:solidFill>
                  <a:schemeClr val="tx1"/>
                </a:solidFill>
                <a:latin typeface="Times New Roman" panose="02020603050405020304" pitchFamily="18" charset="0"/>
                <a:cs typeface="Times New Roman" panose="02020603050405020304" pitchFamily="18" charset="0"/>
              </a:rPr>
              <a:t>The finance crisis needs immediate multi-level interventions:</a:t>
            </a:r>
          </a:p>
          <a:p>
            <a:pPr marL="354013" algn="just">
              <a:spcBef>
                <a:spcPts val="0"/>
              </a:spcBef>
              <a:spcAft>
                <a:spcPts val="1200"/>
              </a:spcAft>
            </a:pPr>
            <a:r>
              <a:rPr lang="en-US" sz="1400" b="1" dirty="0">
                <a:latin typeface="Times New Roman" panose="02020603050405020304" pitchFamily="18" charset="0"/>
                <a:cs typeface="Times New Roman" panose="02020603050405020304" pitchFamily="18" charset="0"/>
              </a:rPr>
              <a:t>Africa calls for:</a:t>
            </a:r>
          </a:p>
          <a:p>
            <a:pPr marL="541338" indent="-187325" algn="just">
              <a:spcBef>
                <a:spcPts val="0"/>
              </a:spcBef>
              <a:spcAft>
                <a:spcPts val="1200"/>
              </a:spcAft>
              <a:buFont typeface="Wingdings" panose="05000000000000000000" pitchFamily="2" charset="2"/>
              <a:buChar char="§"/>
            </a:pPr>
            <a:r>
              <a:rPr lang="en-US" sz="1100" b="1" dirty="0">
                <a:latin typeface="Times New Roman" panose="02020603050405020304" pitchFamily="18" charset="0"/>
                <a:cs typeface="Times New Roman" panose="02020603050405020304" pitchFamily="18" charset="0"/>
              </a:rPr>
              <a:t>The adoption of </a:t>
            </a:r>
            <a:r>
              <a:rPr lang="en-US" sz="1100" b="1" dirty="0">
                <a:solidFill>
                  <a:srgbClr val="C00000"/>
                </a:solidFill>
                <a:latin typeface="Times New Roman" panose="02020603050405020304" pitchFamily="18" charset="0"/>
                <a:cs typeface="Times New Roman" panose="02020603050405020304" pitchFamily="18" charset="0"/>
              </a:rPr>
              <a:t>reforms to the international financial architecture that integrate innovative financing mechanisms that are initiated and led by African countries </a:t>
            </a:r>
            <a:r>
              <a:rPr lang="en-US" sz="1100" b="1" dirty="0">
                <a:latin typeface="Times New Roman" panose="02020603050405020304" pitchFamily="18" charset="0"/>
                <a:cs typeface="Times New Roman" panose="02020603050405020304" pitchFamily="18" charset="0"/>
              </a:rPr>
              <a:t>to ensure African debt sustainability and to support the development of nature-based solutions and a green and sustainable recovery from the COVID-19 pandemic.</a:t>
            </a:r>
          </a:p>
          <a:p>
            <a:pPr marL="541338" indent="-187325" algn="just">
              <a:spcBef>
                <a:spcPts val="0"/>
              </a:spcBef>
              <a:spcAft>
                <a:spcPts val="1200"/>
              </a:spcAft>
              <a:buFont typeface="Wingdings" panose="05000000000000000000" pitchFamily="2" charset="2"/>
              <a:buChar char="§"/>
            </a:pPr>
            <a:r>
              <a:rPr lang="en-US" sz="1100" b="1" dirty="0">
                <a:latin typeface="Times New Roman" panose="02020603050405020304" pitchFamily="18" charset="0"/>
                <a:cs typeface="Times New Roman" panose="02020603050405020304" pitchFamily="18" charset="0"/>
              </a:rPr>
              <a:t>Renewed vigor on the part of African Governments, UN entities and development partners in the implementation of the Addis Ababa Action Agenda of the Third International Conference on Financing for Development, especially </a:t>
            </a:r>
            <a:r>
              <a:rPr lang="en-US" sz="1100" b="1" dirty="0">
                <a:solidFill>
                  <a:srgbClr val="C00000"/>
                </a:solidFill>
                <a:latin typeface="Times New Roman" panose="02020603050405020304" pitchFamily="18" charset="0"/>
                <a:cs typeface="Times New Roman" panose="02020603050405020304" pitchFamily="18" charset="0"/>
              </a:rPr>
              <a:t>with regard to domestic resource mobilization.</a:t>
            </a:r>
          </a:p>
          <a:p>
            <a:pPr marL="541338" indent="-187325" algn="just">
              <a:spcBef>
                <a:spcPts val="0"/>
              </a:spcBef>
              <a:spcAft>
                <a:spcPts val="1200"/>
              </a:spcAft>
              <a:buFont typeface="Wingdings" panose="05000000000000000000" pitchFamily="2" charset="2"/>
              <a:buChar char="§"/>
            </a:pPr>
            <a:r>
              <a:rPr lang="en-US" sz="1100" b="1" dirty="0">
                <a:latin typeface="Times New Roman" panose="02020603050405020304" pitchFamily="18" charset="0"/>
                <a:cs typeface="Times New Roman" panose="02020603050405020304" pitchFamily="18" charset="0"/>
              </a:rPr>
              <a:t>ECA, the AfDB  and other partners to strengthen the capacity of African countries to leverage the </a:t>
            </a:r>
            <a:r>
              <a:rPr lang="en-US" sz="1100" b="1" dirty="0">
                <a:solidFill>
                  <a:srgbClr val="C00000"/>
                </a:solidFill>
                <a:latin typeface="Times New Roman" panose="02020603050405020304" pitchFamily="18" charset="0"/>
                <a:cs typeface="Times New Roman" panose="02020603050405020304" pitchFamily="18" charset="0"/>
              </a:rPr>
              <a:t>Liquidity and Sustainability Facility (LSF) and other innovative financing mechanisms</a:t>
            </a:r>
            <a:r>
              <a:rPr lang="en-US" sz="1100" b="1" dirty="0">
                <a:latin typeface="Times New Roman" panose="02020603050405020304" pitchFamily="18" charset="0"/>
                <a:cs typeface="Times New Roman" panose="02020603050405020304" pitchFamily="18" charset="0"/>
              </a:rPr>
              <a:t>- LSF was launched by ECA and partners at UNFCCC COP26</a:t>
            </a:r>
          </a:p>
          <a:p>
            <a:pPr marL="541338" lvl="1" indent="-187325" algn="just">
              <a:spcAft>
                <a:spcPts val="1200"/>
              </a:spcAft>
              <a:buFont typeface="Wingdings" panose="05000000000000000000" pitchFamily="2" charset="2"/>
              <a:buChar char="§"/>
            </a:pPr>
            <a:r>
              <a:rPr lang="en-US" sz="1100" b="1" dirty="0">
                <a:latin typeface="Times New Roman" panose="02020603050405020304" pitchFamily="18" charset="0"/>
                <a:cs typeface="Times New Roman" panose="02020603050405020304" pitchFamily="18" charset="0"/>
              </a:rPr>
              <a:t>ECA and the United Nations to support member States establish a truly </a:t>
            </a:r>
            <a:r>
              <a:rPr lang="en-US" sz="1100" b="1" dirty="0">
                <a:solidFill>
                  <a:srgbClr val="C00000"/>
                </a:solidFill>
                <a:latin typeface="Times New Roman" panose="02020603050405020304" pitchFamily="18" charset="0"/>
                <a:cs typeface="Times New Roman" panose="02020603050405020304" pitchFamily="18" charset="0"/>
              </a:rPr>
              <a:t>developmental carbon market on the continent </a:t>
            </a:r>
            <a:r>
              <a:rPr lang="en-US" sz="1100" b="1" dirty="0">
                <a:latin typeface="Times New Roman" panose="02020603050405020304" pitchFamily="18" charset="0"/>
                <a:cs typeface="Times New Roman" panose="02020603050405020304" pitchFamily="18" charset="0"/>
              </a:rPr>
              <a:t>–The Forum adopted an MOU  for supporting countries of the Congo Basin</a:t>
            </a:r>
          </a:p>
          <a:p>
            <a:endParaRPr lang="en-GB" dirty="0"/>
          </a:p>
        </p:txBody>
      </p:sp>
      <p:sp>
        <p:nvSpPr>
          <p:cNvPr id="4" name="Slide Number Placeholder 3"/>
          <p:cNvSpPr>
            <a:spLocks noGrp="1"/>
          </p:cNvSpPr>
          <p:nvPr>
            <p:ph type="sldNum" sz="quarter" idx="5"/>
          </p:nvPr>
        </p:nvSpPr>
        <p:spPr/>
        <p:txBody>
          <a:bodyPr/>
          <a:lstStyle/>
          <a:p>
            <a:fld id="{6F59706F-4743-4426-AD97-531B8C5E2B4C}" type="slidenum">
              <a:rPr lang="en-GB" smtClean="0"/>
              <a:t>6</a:t>
            </a:fld>
            <a:endParaRPr lang="en-GB"/>
          </a:p>
        </p:txBody>
      </p:sp>
    </p:spTree>
    <p:extLst>
      <p:ext uri="{BB962C8B-B14F-4D97-AF65-F5344CB8AC3E}">
        <p14:creationId xmlns:p14="http://schemas.microsoft.com/office/powerpoint/2010/main" val="20508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833438"/>
            <a:ext cx="5486400" cy="3086100"/>
          </a:xfrm>
        </p:spPr>
      </p:sp>
      <p:sp>
        <p:nvSpPr>
          <p:cNvPr id="3" name="Notes Placeholder 2"/>
          <p:cNvSpPr>
            <a:spLocks noGrp="1"/>
          </p:cNvSpPr>
          <p:nvPr>
            <p:ph type="body" idx="1"/>
          </p:nvPr>
        </p:nvSpPr>
        <p:spPr>
          <a:xfrm>
            <a:off x="556592" y="4105578"/>
            <a:ext cx="5979380" cy="4672661"/>
          </a:xfrm>
        </p:spPr>
        <p:txBody>
          <a:bodyPr/>
          <a:lstStyle/>
          <a:p>
            <a:pPr marL="171450" indent="-171450" algn="just">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ninth session of the Africa Regional Forum on Sustainable Development Forum was organized by ECA together with the Government of Niger in collaboration with the African Union Commission, the African Development Bank and the United Nations system</a:t>
            </a:r>
          </a:p>
          <a:p>
            <a:pPr marL="171450" indent="-171450" algn="just">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It was held in Niamey, from 28 February to 2 March February 2023. </a:t>
            </a:r>
          </a:p>
          <a:p>
            <a:pPr marL="171450" indent="-171450" algn="just">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President of the Republic of Niger, His Excellency Mohamed Bazoum of presided over the forum</a:t>
            </a:r>
          </a:p>
          <a:p>
            <a:pPr marL="171450" indent="-171450" algn="just">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Theme of the Forum was : “</a:t>
            </a:r>
            <a:r>
              <a:rPr lang="en-US" b="1" i="1" dirty="0">
                <a:latin typeface="Arial" panose="020B0604020202020204" pitchFamily="34" charset="0"/>
                <a:cs typeface="Arial" panose="020B0604020202020204" pitchFamily="34" charset="0"/>
              </a:rPr>
              <a:t>Accelerating the inclusive and green recovery from multiple crises and the integrated and full implementation of the 2030 Agenda for Sustainable Development and Agenda 2063”.</a:t>
            </a:r>
            <a:endParaRPr lang="en-US" i="1"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Forum focused on: </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In-depth review of and actions to accelerate implementation of the 5 selected SDGs for the 2023 High-level Political Forum on Sustainable Development (Goals 6, 7, 9, 11 &amp;17) and the corresponding goals Agenda 2063; </a:t>
            </a:r>
            <a:r>
              <a:rPr lang="en-US" b="1" dirty="0">
                <a:latin typeface="Arial" panose="020B0604020202020204" pitchFamily="34" charset="0"/>
                <a:cs typeface="Arial" panose="020B0604020202020204" pitchFamily="34" charset="0"/>
              </a:rPr>
              <a:t>(ii) </a:t>
            </a:r>
            <a:r>
              <a:rPr lang="en-US" dirty="0">
                <a:latin typeface="Arial" panose="020B0604020202020204" pitchFamily="34" charset="0"/>
                <a:cs typeface="Arial" panose="020B0604020202020204" pitchFamily="34" charset="0"/>
              </a:rPr>
              <a:t>follow-up on the outcomes of the 27th session of the Conference of the Parties to the UNFCCC and the 15th meeting of the Conference of the Parties to the Convention on Biological Diversity; and </a:t>
            </a:r>
            <a:r>
              <a:rPr lang="en-US" b="1" dirty="0">
                <a:latin typeface="Arial" panose="020B0604020202020204" pitchFamily="34" charset="0"/>
                <a:cs typeface="Arial" panose="020B0604020202020204" pitchFamily="34" charset="0"/>
              </a:rPr>
              <a:t>(ii) </a:t>
            </a:r>
            <a:r>
              <a:rPr lang="en-US" dirty="0">
                <a:latin typeface="Arial" panose="020B0604020202020204" pitchFamily="34" charset="0"/>
                <a:cs typeface="Arial" panose="020B0604020202020204" pitchFamily="34" charset="0"/>
              </a:rPr>
              <a:t>How to harness the green energy transition for Africa’s industrialization and climate resilient and inclusive development and close the financing gap for the Goals.</a:t>
            </a:r>
          </a:p>
          <a:p>
            <a:pPr marL="171450" indent="-171450" algn="just">
              <a:spcAft>
                <a:spcPts val="600"/>
              </a:spcAft>
              <a:buFont typeface="Arial" panose="020B0604020202020204" pitchFamily="34" charset="0"/>
              <a:buChar char="•"/>
            </a:pPr>
            <a:r>
              <a:rPr lang="en-US" altLang="en-US" sz="1200" kern="1200" dirty="0">
                <a:latin typeface="Arial" panose="020B0604020202020204" pitchFamily="34" charset="0"/>
                <a:ea typeface="+mn-ea"/>
                <a:cs typeface="Arial" panose="020B0604020202020204" pitchFamily="34" charset="0"/>
              </a:rPr>
              <a:t>The Forum also benefited from outcomes of the STI Forum, Africa Climate Talks and workshops on VNRs &amp;VLRs and for MGOs and other Pre- and Side events.</a:t>
            </a:r>
            <a:endParaRPr lang="en-US"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Forum adopted </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i</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The summary and key messages including policy actions to accelerate implementation at different levels</a:t>
            </a:r>
            <a:r>
              <a:rPr lang="en-US" b="1" dirty="0">
                <a:latin typeface="Arial" panose="020B0604020202020204" pitchFamily="34" charset="0"/>
                <a:cs typeface="Arial" panose="020B0604020202020204" pitchFamily="34" charset="0"/>
              </a:rPr>
              <a:t>; (ii) </a:t>
            </a:r>
            <a:r>
              <a:rPr lang="en-US" dirty="0">
                <a:latin typeface="Arial" panose="020B0604020202020204" pitchFamily="34" charset="0"/>
                <a:cs typeface="Arial" panose="020B0604020202020204" pitchFamily="34" charset="0"/>
              </a:rPr>
              <a:t>the Niamey Declaration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59706F-4743-4426-AD97-531B8C5E2B4C}" type="slidenum">
              <a:rPr lang="en-GB" smtClean="0"/>
              <a:t>7</a:t>
            </a:fld>
            <a:endParaRPr lang="en-GB" dirty="0"/>
          </a:p>
        </p:txBody>
      </p:sp>
    </p:spTree>
    <p:extLst>
      <p:ext uri="{BB962C8B-B14F-4D97-AF65-F5344CB8AC3E}">
        <p14:creationId xmlns:p14="http://schemas.microsoft.com/office/powerpoint/2010/main" val="13372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57225"/>
            <a:ext cx="5486400" cy="3086100"/>
          </a:xfrm>
        </p:spPr>
      </p:sp>
      <p:sp>
        <p:nvSpPr>
          <p:cNvPr id="3" name="Notes Placeholder 2"/>
          <p:cNvSpPr>
            <a:spLocks noGrp="1"/>
          </p:cNvSpPr>
          <p:nvPr>
            <p:ph type="body" idx="1"/>
          </p:nvPr>
        </p:nvSpPr>
        <p:spPr>
          <a:xfrm>
            <a:off x="222638" y="3867810"/>
            <a:ext cx="6440556" cy="5069455"/>
          </a:xfrm>
        </p:spPr>
        <p:txBody>
          <a:bodyPr/>
          <a:lstStyle/>
          <a:p>
            <a:r>
              <a:rPr lang="en-US" b="1" dirty="0"/>
              <a:t>ARFSD called for actions including the following: </a:t>
            </a:r>
          </a:p>
          <a:p>
            <a:pPr marL="285750" indent="-285750">
              <a:buAutoNum type="romanLcParenBoth"/>
            </a:pPr>
            <a:r>
              <a:rPr lang="en-US" dirty="0"/>
              <a:t>The SDG summit to adopt transformative and accelerated actions to realize tangible results across the sustainable development goals </a:t>
            </a:r>
          </a:p>
          <a:p>
            <a:pPr marL="285750" indent="-285750">
              <a:buAutoNum type="romanLcParenBoth"/>
            </a:pPr>
            <a:r>
              <a:rPr lang="en-US" dirty="0"/>
              <a:t>The United Nations resident coordinators should boost their support for the revitalization of national institutions and development plans that are aimed at transformational initiatives to facilitate the recovery from multiple crises and the achievement of the Sustainable Development Goals.</a:t>
            </a:r>
          </a:p>
          <a:p>
            <a:pPr marL="285750" indent="-285750">
              <a:buAutoNum type="romanLcParenBoth"/>
            </a:pPr>
            <a:r>
              <a:rPr lang="en-US" dirty="0"/>
              <a:t>Urgently reform the global financial architecture and support Africa with innovative instruments to finance climate action and recovery from multiple crises, including from domestic resources and capital markets.</a:t>
            </a:r>
          </a:p>
          <a:p>
            <a:pPr marL="285750" indent="-285750">
              <a:buAutoNum type="romanLcParenBoth"/>
            </a:pPr>
            <a:r>
              <a:rPr lang="en-US" dirty="0"/>
              <a:t>Entities of the United Nations system, the African Union Commission, the African Development Bank, the African Export-Import Bank and other partners should continue and expand their support to scale up and deliver initiatives to overcome financing challenges and accelerate significantly the implementation of the 2030 Agenda and Agenda 2063. Among the key initiatives are: The great blue wall initiative; Debt-for-nature swaps; The regional digital carbon registry; Capacity-building in relation to green, blue and sustainable bonds; The liquidity and sustainability facility, </a:t>
            </a:r>
          </a:p>
          <a:p>
            <a:pPr marL="285750" indent="-285750">
              <a:buAutoNum type="romanLcParenBoth"/>
            </a:pPr>
            <a:r>
              <a:rPr lang="en-US" dirty="0"/>
              <a:t>The Sustainable Debt Coalition launched in Sharm </a:t>
            </a:r>
            <a:r>
              <a:rPr lang="en-US" dirty="0" err="1"/>
              <a:t>el</a:t>
            </a:r>
            <a:r>
              <a:rPr lang="en-US" dirty="0"/>
              <a:t> Sheikh should be operationalized.</a:t>
            </a:r>
          </a:p>
          <a:p>
            <a:pPr marL="285750" indent="-285750">
              <a:buAutoNum type="romanLcParenBoth"/>
            </a:pPr>
            <a:r>
              <a:rPr lang="en-US" dirty="0"/>
              <a:t>Strong advocacy to operationalize the loss and damage fund that was announced at COP27</a:t>
            </a:r>
          </a:p>
          <a:p>
            <a:pPr marL="285750" indent="-285750">
              <a:buAutoNum type="romanLcParenBoth"/>
            </a:pPr>
            <a:r>
              <a:rPr lang="en-US" dirty="0"/>
              <a:t>To design and implement a road map for the modernization and transformation of national statistical systems</a:t>
            </a:r>
          </a:p>
          <a:p>
            <a:pPr marL="285750" indent="-285750">
              <a:buAutoNum type="romanLcParenBoth"/>
            </a:pPr>
            <a:r>
              <a:rPr lang="en-US" dirty="0"/>
              <a:t>Africa countries to harness science, innovation and state-of-the-art emerging technologies, such as artificial intelligence, and the potential of young people to drive transformative</a:t>
            </a:r>
          </a:p>
          <a:p>
            <a:pPr marL="285750" indent="-285750">
              <a:buFontTx/>
              <a:buAutoNum type="romanLcParenBoth"/>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African countries to redefine and develop their economic models including for the promotion of renewable energy and a just transition, the implementation of green and resilient infrastructure that supports sustainable industrialization, and the development of urbanization that enables inclusive growth</a:t>
            </a:r>
            <a:endParaRPr lang="en-GB" dirty="0"/>
          </a:p>
        </p:txBody>
      </p:sp>
      <p:sp>
        <p:nvSpPr>
          <p:cNvPr id="4" name="Slide Number Placeholder 3"/>
          <p:cNvSpPr>
            <a:spLocks noGrp="1"/>
          </p:cNvSpPr>
          <p:nvPr>
            <p:ph type="sldNum" sz="quarter" idx="5"/>
          </p:nvPr>
        </p:nvSpPr>
        <p:spPr/>
        <p:txBody>
          <a:bodyPr/>
          <a:lstStyle/>
          <a:p>
            <a:fld id="{6F59706F-4743-4426-AD97-531B8C5E2B4C}" type="slidenum">
              <a:rPr lang="en-GB" smtClean="0"/>
              <a:t>8</a:t>
            </a:fld>
            <a:endParaRPr lang="en-GB" dirty="0"/>
          </a:p>
        </p:txBody>
      </p:sp>
    </p:spTree>
    <p:extLst>
      <p:ext uri="{BB962C8B-B14F-4D97-AF65-F5344CB8AC3E}">
        <p14:creationId xmlns:p14="http://schemas.microsoft.com/office/powerpoint/2010/main" val="67910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59706F-4743-4426-AD97-531B8C5E2B4C}" type="slidenum">
              <a:rPr lang="en-GB" smtClean="0"/>
              <a:t>9</a:t>
            </a:fld>
            <a:endParaRPr lang="en-GB"/>
          </a:p>
        </p:txBody>
      </p:sp>
    </p:spTree>
    <p:extLst>
      <p:ext uri="{BB962C8B-B14F-4D97-AF65-F5344CB8AC3E}">
        <p14:creationId xmlns:p14="http://schemas.microsoft.com/office/powerpoint/2010/main" val="131091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5917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65777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69396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66674"/>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324520"/>
            <a:ext cx="11171400" cy="2175228"/>
          </a:xfrm>
        </p:spPr>
        <p:txBody>
          <a:bodyPr>
            <a:normAutofit/>
          </a:bodyPr>
          <a:lstStyle>
            <a:lvl1pPr algn="ctr">
              <a:defRPr sz="18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1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Name of presenter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Title, Division</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[Exact delivery date]</a:t>
            </a:r>
            <a:endParaRPr lang="en-US" dirty="0"/>
          </a:p>
        </p:txBody>
      </p:sp>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3"/>
          <a:stretch>
            <a:fillRect/>
          </a:stretch>
        </p:blipFill>
        <p:spPr>
          <a:xfrm>
            <a:off x="529503" y="433955"/>
            <a:ext cx="3618548" cy="378701"/>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619A4FEE-386F-4FB4-BF09-1C2DED3625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56117" y="1443384"/>
            <a:ext cx="4148888" cy="1401176"/>
          </a:xfrm>
          <a:prstGeom prst="rect">
            <a:avLst/>
          </a:prstGeom>
        </p:spPr>
      </p:pic>
    </p:spTree>
    <p:extLst>
      <p:ext uri="{BB962C8B-B14F-4D97-AF65-F5344CB8AC3E}">
        <p14:creationId xmlns:p14="http://schemas.microsoft.com/office/powerpoint/2010/main" val="45936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1575">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575">
                <a:latin typeface="Arial" panose="020B0604020202020204" pitchFamily="34" charset="0"/>
                <a:cs typeface="Arial" panose="020B0604020202020204" pitchFamily="34" charset="0"/>
              </a:defRPr>
            </a:lvl3pPr>
            <a:lvl4pPr>
              <a:defRPr sz="1575">
                <a:latin typeface="Arial" panose="020B0604020202020204" pitchFamily="34" charset="0"/>
                <a:cs typeface="Arial" panose="020B0604020202020204" pitchFamily="34" charset="0"/>
              </a:defRPr>
            </a:lvl4pPr>
            <a:lvl5pPr>
              <a:defRPr sz="1575">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8"/>
            <a:ext cx="12192000" cy="36512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9FB694E8-8ADF-4ADC-9520-523B679FF7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6784" y="78509"/>
            <a:ext cx="2810757" cy="922713"/>
          </a:xfrm>
          <a:prstGeom prst="rect">
            <a:avLst/>
          </a:prstGeom>
        </p:spPr>
      </p:pic>
    </p:spTree>
    <p:extLst>
      <p:ext uri="{BB962C8B-B14F-4D97-AF65-F5344CB8AC3E}">
        <p14:creationId xmlns:p14="http://schemas.microsoft.com/office/powerpoint/2010/main" val="31904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5303520"/>
            <a:ext cx="12192000" cy="155448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9F6F980D-2EB1-40C6-A935-6E86C936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2494" y="520672"/>
            <a:ext cx="4148888" cy="1401176"/>
          </a:xfrm>
          <a:prstGeom prst="rect">
            <a:avLst/>
          </a:prstGeom>
        </p:spPr>
      </p:pic>
    </p:spTree>
    <p:extLst>
      <p:ext uri="{BB962C8B-B14F-4D97-AF65-F5344CB8AC3E}">
        <p14:creationId xmlns:p14="http://schemas.microsoft.com/office/powerpoint/2010/main" val="36220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55777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43EB8-F0F7-4F58-999E-243676C81D79}"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9113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43EB8-F0F7-4F58-999E-243676C81D79}"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70150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43EB8-F0F7-4F58-999E-243676C81D79}"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57304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43EB8-F0F7-4F58-999E-243676C81D79}"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33625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3EB8-F0F7-4F58-999E-243676C81D79}"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98236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011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6667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3EB8-F0F7-4F58-999E-243676C81D79}" type="datetimeFigureOut">
              <a:rPr lang="en-GB" smtClean="0"/>
              <a:t>14/03/2023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7C17-03A5-414F-9B7A-F87902DAED50}" type="slidenum">
              <a:rPr lang="en-GB" smtClean="0"/>
              <a:t>‹#›</a:t>
            </a:fld>
            <a:endParaRPr lang="en-GB"/>
          </a:p>
        </p:txBody>
      </p:sp>
    </p:spTree>
    <p:extLst>
      <p:ext uri="{BB962C8B-B14F-4D97-AF65-F5344CB8AC3E}">
        <p14:creationId xmlns:p14="http://schemas.microsoft.com/office/powerpoint/2010/main" val="10472441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neca.org/eca-events/sites/default/files/resources/documents/com2023/E_ECA_COE_41_9_E.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uneca.org/cfm2023"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240" y="3038185"/>
            <a:ext cx="11373493" cy="3477875"/>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Summary report on the eighth session of the Africa</a:t>
            </a:r>
          </a:p>
          <a:p>
            <a:pPr algn="ctr"/>
            <a:r>
              <a:rPr lang="en-US" sz="2800" b="1" dirty="0">
                <a:latin typeface="Arial" panose="020B0604020202020204" pitchFamily="34" charset="0"/>
                <a:cs typeface="Arial" panose="020B0604020202020204" pitchFamily="34" charset="0"/>
              </a:rPr>
              <a:t>Regional Forum on Sustainable Development</a:t>
            </a:r>
          </a:p>
          <a:p>
            <a:pPr algn="ctr"/>
            <a:endParaRPr lang="en-US" sz="2000" b="1" i="1" dirty="0">
              <a:latin typeface="Arial" panose="020B0604020202020204" pitchFamily="34" charset="0"/>
              <a:cs typeface="Arial" panose="020B0604020202020204" pitchFamily="34" charset="0"/>
            </a:endParaRPr>
          </a:p>
          <a:p>
            <a:pPr algn="ctr"/>
            <a:r>
              <a:rPr lang="en-US" sz="2000" b="1" i="1" dirty="0">
                <a:latin typeface="Arial" panose="020B0604020202020204" pitchFamily="34" charset="0"/>
                <a:cs typeface="Arial" panose="020B0604020202020204" pitchFamily="34" charset="0"/>
              </a:rPr>
              <a:t>(Doc Ref. No. </a:t>
            </a:r>
            <a:r>
              <a:rPr lang="en-US" sz="2000" b="1" dirty="0">
                <a:solidFill>
                  <a:srgbClr val="FF0000"/>
                </a:solidFill>
                <a:latin typeface="Arial" panose="020B0604020202020204" pitchFamily="34" charset="0"/>
                <a:cs typeface="Arial" panose="020B0604020202020204" pitchFamily="34" charset="0"/>
                <a:hlinkClick r:id="rId3"/>
              </a:rPr>
              <a:t>E/ECA/COE/41/9</a:t>
            </a:r>
            <a:r>
              <a:rPr lang="en-US" sz="2000" b="1" i="1" dirty="0">
                <a:latin typeface="Arial" panose="020B0604020202020204" pitchFamily="34" charset="0"/>
                <a:cs typeface="Arial" panose="020B0604020202020204" pitchFamily="34" charset="0"/>
              </a:rPr>
              <a:t>)</a:t>
            </a:r>
            <a:br>
              <a:rPr lang="en-US" sz="2000" b="1" i="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Nassim Oulmane, </a:t>
            </a:r>
          </a:p>
          <a:p>
            <a:pPr algn="ctr"/>
            <a:r>
              <a:rPr lang="en-US" sz="2000" dirty="0">
                <a:latin typeface="Arial" panose="020B0604020202020204" pitchFamily="34" charset="0"/>
                <a:cs typeface="Arial" panose="020B0604020202020204" pitchFamily="34" charset="0"/>
              </a:rPr>
              <a:t>Chief of Green and Blue Economy Section</a:t>
            </a:r>
          </a:p>
          <a:p>
            <a:pPr algn="ctr"/>
            <a:r>
              <a:rPr lang="en-US" sz="2000" dirty="0">
                <a:latin typeface="Arial" panose="020B0604020202020204" pitchFamily="34" charset="0"/>
                <a:cs typeface="Arial" panose="020B0604020202020204" pitchFamily="34" charset="0"/>
              </a:rPr>
              <a:t>Technology, Climate Change and Natural Resources Management Division</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GB" sz="2000" dirty="0"/>
              <a:t>Thursday, 16 March 2023</a:t>
            </a:r>
            <a:endParaRPr lang="en-US" sz="2000" dirty="0"/>
          </a:p>
        </p:txBody>
      </p:sp>
    </p:spTree>
    <p:extLst>
      <p:ext uri="{BB962C8B-B14F-4D97-AF65-F5344CB8AC3E}">
        <p14:creationId xmlns:p14="http://schemas.microsoft.com/office/powerpoint/2010/main" val="247393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23288" y="19349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A. Context</a:t>
            </a:r>
          </a:p>
        </p:txBody>
      </p:sp>
      <p:sp>
        <p:nvSpPr>
          <p:cNvPr id="6" name="TextBox 5">
            <a:extLst>
              <a:ext uri="{FF2B5EF4-FFF2-40B4-BE49-F238E27FC236}">
                <a16:creationId xmlns:a16="http://schemas.microsoft.com/office/drawing/2014/main" id="{8C3B0ACB-1782-493E-8B6D-5218CF155961}"/>
              </a:ext>
            </a:extLst>
          </p:cNvPr>
          <p:cNvSpPr txBox="1"/>
          <p:nvPr/>
        </p:nvSpPr>
        <p:spPr>
          <a:xfrm>
            <a:off x="462877" y="925740"/>
            <a:ext cx="8613059"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p:spPr>
        <p:txBody>
          <a:bodyPr wrap="square" rtlCol="0">
            <a:spAutoFit/>
          </a:bodyPr>
          <a:lstStyle/>
          <a:p>
            <a:r>
              <a:rPr lang="en-US" b="1" dirty="0">
                <a:latin typeface="Arial" panose="020B0604020202020204" pitchFamily="34" charset="0"/>
                <a:cs typeface="Arial" panose="020B0604020202020204" pitchFamily="34" charset="0"/>
              </a:rPr>
              <a:t>The UN Secretary-General: </a:t>
            </a:r>
          </a:p>
          <a:p>
            <a:pPr marL="285750" indent="-285750">
              <a:buFont typeface="Wingdings" panose="05000000000000000000" pitchFamily="2" charset="2"/>
              <a:buChar char="§"/>
            </a:pPr>
            <a:r>
              <a:rPr lang="en-US" b="1" dirty="0">
                <a:latin typeface="Arial" panose="020B0604020202020204" pitchFamily="34" charset="0"/>
                <a:cs typeface="Arial" panose="020B0604020202020204" pitchFamily="34" charset="0"/>
              </a:rPr>
              <a:t>Has laid out the contemporary challenges that we ought to tackle</a:t>
            </a:r>
          </a:p>
          <a:p>
            <a:pPr marL="285750" indent="-285750">
              <a:buFont typeface="Wingdings" panose="05000000000000000000" pitchFamily="2" charset="2"/>
              <a:buChar char="§"/>
            </a:pPr>
            <a:r>
              <a:rPr lang="en-US" b="1" dirty="0">
                <a:latin typeface="Arial" panose="020B0604020202020204" pitchFamily="34" charset="0"/>
                <a:cs typeface="Arial" panose="020B0604020202020204" pitchFamily="34" charset="0"/>
              </a:rPr>
              <a:t>Calls for urgent and bold action on these challenges: with </a:t>
            </a:r>
            <a:r>
              <a:rPr lang="en-US" b="1" dirty="0">
                <a:solidFill>
                  <a:srgbClr val="C00000"/>
                </a:solidFill>
                <a:latin typeface="Arial" panose="020B0604020202020204" pitchFamily="34" charset="0"/>
                <a:cs typeface="Arial" panose="020B0604020202020204" pitchFamily="34" charset="0"/>
              </a:rPr>
              <a:t>Our common Agenda and the 2030 Agenda as the Blueprints for action</a:t>
            </a:r>
          </a:p>
        </p:txBody>
      </p:sp>
      <p:pic>
        <p:nvPicPr>
          <p:cNvPr id="7" name="Picture 6">
            <a:extLst>
              <a:ext uri="{FF2B5EF4-FFF2-40B4-BE49-F238E27FC236}">
                <a16:creationId xmlns:a16="http://schemas.microsoft.com/office/drawing/2014/main" id="{94E40969-B131-4700-BC51-C02B1647E67A}"/>
              </a:ext>
            </a:extLst>
          </p:cNvPr>
          <p:cNvPicPr>
            <a:picLocks noChangeAspect="1"/>
          </p:cNvPicPr>
          <p:nvPr/>
        </p:nvPicPr>
        <p:blipFill>
          <a:blip r:embed="rId3"/>
          <a:stretch>
            <a:fillRect/>
          </a:stretch>
        </p:blipFill>
        <p:spPr>
          <a:xfrm>
            <a:off x="754525" y="3388463"/>
            <a:ext cx="2525281" cy="2333244"/>
          </a:xfrm>
          <a:prstGeom prst="rect">
            <a:avLst/>
          </a:prstGeom>
        </p:spPr>
      </p:pic>
      <p:sp>
        <p:nvSpPr>
          <p:cNvPr id="8" name="Speech Bubble: Rectangle with Corners Rounded 2">
            <a:extLst>
              <a:ext uri="{FF2B5EF4-FFF2-40B4-BE49-F238E27FC236}">
                <a16:creationId xmlns:a16="http://schemas.microsoft.com/office/drawing/2014/main" id="{191FEDDF-A919-4E94-B40D-5CA357C188D0}"/>
              </a:ext>
            </a:extLst>
          </p:cNvPr>
          <p:cNvSpPr/>
          <p:nvPr/>
        </p:nvSpPr>
        <p:spPr bwMode="auto">
          <a:xfrm>
            <a:off x="3976563" y="2353157"/>
            <a:ext cx="7350092" cy="3677603"/>
          </a:xfrm>
          <a:prstGeom prst="wedgeRoundRectCallout">
            <a:avLst>
              <a:gd name="adj1" fmla="val -59512"/>
              <a:gd name="adj2" fmla="val -774"/>
              <a:gd name="adj3" fmla="val 16667"/>
            </a:avLst>
          </a:pr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algn="just">
              <a:spcAft>
                <a:spcPts val="600"/>
              </a:spcAft>
            </a:pPr>
            <a:r>
              <a:rPr lang="en-GB" sz="2000" b="1" i="1" dirty="0">
                <a:latin typeface="Arial" panose="020B0604020202020204" pitchFamily="34" charset="0"/>
                <a:cs typeface="Arial" panose="020B0604020202020204" pitchFamily="34" charset="0"/>
              </a:rPr>
              <a:t>In the words of the </a:t>
            </a:r>
            <a:r>
              <a:rPr lang="en-GB" sz="2000" b="1" i="1" dirty="0">
                <a:solidFill>
                  <a:srgbClr val="0070C0"/>
                </a:solidFill>
                <a:latin typeface="Arial" panose="020B0604020202020204" pitchFamily="34" charset="0"/>
                <a:cs typeface="Arial" panose="020B0604020202020204" pitchFamily="34" charset="0"/>
              </a:rPr>
              <a:t>UN Secretary-General, António Guterres:</a:t>
            </a:r>
            <a:endParaRPr lang="en-GB" sz="2000" b="1" i="1" dirty="0">
              <a:latin typeface="Arial" panose="020B0604020202020204" pitchFamily="34" charset="0"/>
              <a:cs typeface="Arial" panose="020B0604020202020204" pitchFamily="34" charset="0"/>
            </a:endParaRPr>
          </a:p>
          <a:p>
            <a:pPr algn="just">
              <a:spcAft>
                <a:spcPts val="600"/>
              </a:spcAft>
            </a:pPr>
            <a:r>
              <a:rPr lang="en-US" sz="2000" b="1" i="1" dirty="0">
                <a:latin typeface="Arial" panose="020B0604020202020204" pitchFamily="34" charset="0"/>
                <a:cs typeface="Arial" panose="020B0604020202020204" pitchFamily="34" charset="0"/>
              </a:rPr>
              <a:t>“Countries are called upon to mobilize against a “five-alarm global fire”, i.e., </a:t>
            </a:r>
          </a:p>
          <a:p>
            <a:pPr marL="342900" indent="-342900" algn="just">
              <a:spcAft>
                <a:spcPts val="600"/>
              </a:spcAft>
              <a:buFont typeface="Wingdings" panose="05000000000000000000" pitchFamily="2" charset="2"/>
              <a:buChar char="§"/>
            </a:pPr>
            <a:r>
              <a:rPr lang="en-US" sz="2000" b="1" i="1" dirty="0">
                <a:latin typeface="Arial" panose="020B0604020202020204" pitchFamily="34" charset="0"/>
                <a:cs typeface="Arial" panose="020B0604020202020204" pitchFamily="34" charset="0"/>
              </a:rPr>
              <a:t>COVID-19</a:t>
            </a:r>
          </a:p>
          <a:p>
            <a:pPr marL="342900" indent="-342900" algn="just">
              <a:spcAft>
                <a:spcPts val="600"/>
              </a:spcAft>
              <a:buFont typeface="Wingdings" panose="05000000000000000000" pitchFamily="2" charset="2"/>
              <a:buChar char="§"/>
            </a:pPr>
            <a:r>
              <a:rPr lang="en-US" sz="2000" b="1" i="1" dirty="0">
                <a:latin typeface="Arial" panose="020B0604020202020204" pitchFamily="34" charset="0"/>
                <a:cs typeface="Arial" panose="020B0604020202020204" pitchFamily="34" charset="0"/>
              </a:rPr>
              <a:t>The climate crisis</a:t>
            </a:r>
          </a:p>
          <a:p>
            <a:pPr marL="342900" indent="-342900" algn="just">
              <a:spcAft>
                <a:spcPts val="600"/>
              </a:spcAft>
              <a:buFont typeface="Wingdings" panose="05000000000000000000" pitchFamily="2" charset="2"/>
              <a:buChar char="§"/>
            </a:pPr>
            <a:r>
              <a:rPr lang="en-US" sz="2000" b="1" i="1" dirty="0">
                <a:latin typeface="Arial" panose="020B0604020202020204" pitchFamily="34" charset="0"/>
                <a:cs typeface="Arial" panose="020B0604020202020204" pitchFamily="34" charset="0"/>
              </a:rPr>
              <a:t>An unprincipled global financial system</a:t>
            </a:r>
          </a:p>
          <a:p>
            <a:pPr marL="342900" indent="-342900" algn="just">
              <a:spcAft>
                <a:spcPts val="600"/>
              </a:spcAft>
              <a:buFont typeface="Wingdings" panose="05000000000000000000" pitchFamily="2" charset="2"/>
              <a:buChar char="§"/>
            </a:pPr>
            <a:r>
              <a:rPr lang="en-US" sz="2000" b="1" i="1" dirty="0">
                <a:latin typeface="Arial" panose="020B0604020202020204" pitchFamily="34" charset="0"/>
                <a:cs typeface="Arial" panose="020B0604020202020204" pitchFamily="34" charset="0"/>
              </a:rPr>
              <a:t>Lawlessness in cyberspace, and </a:t>
            </a:r>
          </a:p>
          <a:p>
            <a:pPr marL="342900" indent="-342900" algn="just">
              <a:spcAft>
                <a:spcPts val="600"/>
              </a:spcAft>
              <a:buFont typeface="Wingdings" panose="05000000000000000000" pitchFamily="2" charset="2"/>
              <a:buChar char="§"/>
            </a:pPr>
            <a:r>
              <a:rPr lang="en-US" sz="2000" b="1" i="1" dirty="0">
                <a:latin typeface="Arial" panose="020B0604020202020204" pitchFamily="34" charset="0"/>
                <a:cs typeface="Arial" panose="020B0604020202020204" pitchFamily="34" charset="0"/>
              </a:rPr>
              <a:t>a rise in violent conflict. </a:t>
            </a:r>
          </a:p>
        </p:txBody>
      </p:sp>
    </p:spTree>
    <p:extLst>
      <p:ext uri="{BB962C8B-B14F-4D97-AF65-F5344CB8AC3E}">
        <p14:creationId xmlns:p14="http://schemas.microsoft.com/office/powerpoint/2010/main" val="35771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304799" y="1182600"/>
            <a:ext cx="110173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185738" marR="0" lvl="0" indent="-146050" algn="l" defTabSz="457200" rtl="0" eaLnBrk="1" fontAlgn="auto" latinLnBrk="0" hangingPunct="1">
              <a:lnSpc>
                <a:spcPct val="100000"/>
              </a:lnSpc>
              <a:spcBef>
                <a:spcPts val="900"/>
              </a:spcBef>
              <a:spcAft>
                <a:spcPts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Lato" pitchFamily="34" charset="0"/>
              </a:rPr>
              <a:t> </a:t>
            </a:r>
            <a:r>
              <a:rPr lang="en-US" sz="2000" b="1" dirty="0">
                <a:latin typeface="Arial" panose="020B0604020202020204" pitchFamily="34" charset="0"/>
                <a:cs typeface="Arial" panose="020B0604020202020204" pitchFamily="34" charset="0"/>
              </a:rPr>
              <a:t>Is an annual Regional Platform for review of progress and advancing implementation of the 2030 Agenda and Agenda 2063:</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Lato" pitchFamily="34" charset="0"/>
            </a:endParaRPr>
          </a:p>
        </p:txBody>
      </p:sp>
      <p:sp>
        <p:nvSpPr>
          <p:cNvPr id="4" name="Rounded Rectangle 1">
            <a:extLst>
              <a:ext uri="{FF2B5EF4-FFF2-40B4-BE49-F238E27FC236}">
                <a16:creationId xmlns:a16="http://schemas.microsoft.com/office/drawing/2014/main" id="{7DFEFE01-ACBF-4D47-BDA4-D74D5349EFB5}"/>
              </a:ext>
            </a:extLst>
          </p:cNvPr>
          <p:cNvSpPr/>
          <p:nvPr/>
        </p:nvSpPr>
        <p:spPr>
          <a:xfrm>
            <a:off x="61644" y="203764"/>
            <a:ext cx="9060110" cy="80956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B. The Africa Regional Forum on Sustainable Development (ARFSD) </a:t>
            </a:r>
          </a:p>
        </p:txBody>
      </p:sp>
      <p:graphicFrame>
        <p:nvGraphicFramePr>
          <p:cNvPr id="6" name="Content Placeholder 6">
            <a:extLst>
              <a:ext uri="{FF2B5EF4-FFF2-40B4-BE49-F238E27FC236}">
                <a16:creationId xmlns:a16="http://schemas.microsoft.com/office/drawing/2014/main" id="{C84F209E-3DF4-470B-A6D5-4392FE1FF4AD}"/>
              </a:ext>
            </a:extLst>
          </p:cNvPr>
          <p:cNvGraphicFramePr/>
          <p:nvPr>
            <p:extLst>
              <p:ext uri="{D42A27DB-BD31-4B8C-83A1-F6EECF244321}">
                <p14:modId xmlns:p14="http://schemas.microsoft.com/office/powerpoint/2010/main" val="1764431250"/>
              </p:ext>
            </p:extLst>
          </p:nvPr>
        </p:nvGraphicFramePr>
        <p:xfrm>
          <a:off x="304800" y="2079533"/>
          <a:ext cx="11582400" cy="3333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D8CE40F-9DFD-4366-ADF4-C9AB503CF2D7}"/>
              </a:ext>
            </a:extLst>
          </p:cNvPr>
          <p:cNvSpPr txBox="1"/>
          <p:nvPr/>
        </p:nvSpPr>
        <p:spPr>
          <a:xfrm>
            <a:off x="483959" y="5217039"/>
            <a:ext cx="11253116" cy="830997"/>
          </a:xfrm>
          <a:prstGeom prst="rect">
            <a:avLst/>
          </a:prstGeom>
          <a:solidFill>
            <a:srgbClr val="00FFFF"/>
          </a:solidFill>
          <a:ln>
            <a:solidFill>
              <a:srgbClr val="7030A0"/>
            </a:solidFill>
          </a:ln>
        </p:spPr>
        <p:txBody>
          <a:bodyPr wrap="square" rtlCol="0">
            <a:spAutoFit/>
          </a:bodyPr>
          <a:lstStyle/>
          <a:p>
            <a:pPr algn="ctr"/>
            <a:r>
              <a:rPr lang="en-US" sz="2400" b="1" dirty="0"/>
              <a:t>Main outcomes adopted by ARFSD-8:</a:t>
            </a:r>
          </a:p>
          <a:p>
            <a:r>
              <a:rPr lang="en-GB" sz="2400" b="1" dirty="0"/>
              <a:t>Key messages of the Forum							                        Kigali Declaration</a:t>
            </a:r>
          </a:p>
        </p:txBody>
      </p:sp>
    </p:spTree>
    <p:extLst>
      <p:ext uri="{BB962C8B-B14F-4D97-AF65-F5344CB8AC3E}">
        <p14:creationId xmlns:p14="http://schemas.microsoft.com/office/powerpoint/2010/main" val="350797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61643" y="92468"/>
            <a:ext cx="9123453" cy="79395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C. Trends and emerging issues: Highlights from ARFSD-8 outcome documents</a:t>
            </a:r>
          </a:p>
        </p:txBody>
      </p:sp>
      <p:sp>
        <p:nvSpPr>
          <p:cNvPr id="7" name="Rectangle 1">
            <a:extLst>
              <a:ext uri="{FF2B5EF4-FFF2-40B4-BE49-F238E27FC236}">
                <a16:creationId xmlns:a16="http://schemas.microsoft.com/office/drawing/2014/main" id="{21C3FCA1-C048-4E78-8558-A8FB2E80470B}"/>
              </a:ext>
            </a:extLst>
          </p:cNvPr>
          <p:cNvSpPr>
            <a:spLocks/>
          </p:cNvSpPr>
          <p:nvPr/>
        </p:nvSpPr>
        <p:spPr bwMode="auto">
          <a:xfrm>
            <a:off x="149307" y="1285064"/>
            <a:ext cx="11893386"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54013" lvl="0" indent="-354013" algn="just">
              <a:spcAft>
                <a:spcPts val="1000"/>
              </a:spcAft>
              <a:buFont typeface="+mj-lt"/>
              <a:buAutoNum type="arabicPeriod"/>
            </a:pPr>
            <a:r>
              <a:rPr lang="en-US" sz="2000" b="1" dirty="0">
                <a:solidFill>
                  <a:srgbClr val="C00000"/>
                </a:solidFill>
                <a:latin typeface="Arial" panose="020B0604020202020204" pitchFamily="34" charset="0"/>
                <a:cs typeface="Arial" panose="020B0604020202020204" pitchFamily="34" charset="0"/>
              </a:rPr>
              <a:t>Overall:</a:t>
            </a:r>
            <a:r>
              <a:rPr lang="en-US" sz="2000" b="1" dirty="0">
                <a:solidFill>
                  <a:prstClr val="black"/>
                </a:solidFill>
                <a:latin typeface="Arial" panose="020B0604020202020204" pitchFamily="34" charset="0"/>
                <a:cs typeface="Arial" panose="020B0604020202020204" pitchFamily="34" charset="0"/>
              </a:rPr>
              <a:t> General lag in implementation of the SDGs</a:t>
            </a:r>
            <a:endParaRPr lang="en-US" b="1" dirty="0">
              <a:solidFill>
                <a:srgbClr val="0000FF"/>
              </a:solidFill>
              <a:latin typeface="Arial" panose="020B0604020202020204" pitchFamily="34" charset="0"/>
              <a:cs typeface="Arial" panose="020B0604020202020204" pitchFamily="34" charset="0"/>
            </a:endParaRPr>
          </a:p>
          <a:p>
            <a:pPr marL="354013" lvl="0" indent="-354013" algn="just">
              <a:spcAft>
                <a:spcPts val="1000"/>
              </a:spcAft>
              <a:buFont typeface="+mj-lt"/>
              <a:buAutoNum type="arabicPeriod"/>
            </a:pPr>
            <a:r>
              <a:rPr lang="en-US" sz="2000" b="1" dirty="0">
                <a:solidFill>
                  <a:srgbClr val="C00000"/>
                </a:solidFill>
                <a:latin typeface="Arial" panose="020B0604020202020204" pitchFamily="34" charset="0"/>
                <a:cs typeface="Arial" panose="020B0604020202020204" pitchFamily="34" charset="0"/>
              </a:rPr>
              <a:t>On SDG 4</a:t>
            </a:r>
            <a:r>
              <a:rPr lang="en-US" sz="2000" b="1" dirty="0">
                <a:solidFill>
                  <a:prstClr val="black"/>
                </a:solidFill>
                <a:latin typeface="Arial" panose="020B0604020202020204" pitchFamily="34" charset="0"/>
                <a:cs typeface="Arial" panose="020B0604020202020204" pitchFamily="34" charset="0"/>
              </a:rPr>
              <a:t>: Despite progress, the number of out of school children in Africa remains high</a:t>
            </a:r>
            <a:endParaRPr lang="en-US" b="1" dirty="0">
              <a:solidFill>
                <a:srgbClr val="0000FF"/>
              </a:solidFill>
              <a:latin typeface="Arial" panose="020B0604020202020204" pitchFamily="34" charset="0"/>
              <a:cs typeface="Arial" panose="020B0604020202020204" pitchFamily="34" charset="0"/>
            </a:endParaRPr>
          </a:p>
          <a:p>
            <a:pPr marL="354013" indent="-354013" algn="just">
              <a:spcAft>
                <a:spcPts val="1000"/>
              </a:spcAft>
              <a:buFont typeface="+mj-lt"/>
              <a:buAutoNum type="arabicPeriod"/>
            </a:pPr>
            <a:r>
              <a:rPr lang="en-US" sz="2000" b="1" dirty="0">
                <a:solidFill>
                  <a:srgbClr val="C00000"/>
                </a:solidFill>
                <a:latin typeface="Arial" panose="020B0604020202020204" pitchFamily="34" charset="0"/>
                <a:cs typeface="Arial" panose="020B0604020202020204" pitchFamily="34" charset="0"/>
              </a:rPr>
              <a:t>On SDG 5</a:t>
            </a:r>
            <a:r>
              <a:rPr lang="en-US" sz="2000" b="1" dirty="0">
                <a:solidFill>
                  <a:prstClr val="black"/>
                </a:solidFill>
                <a:latin typeface="Arial" panose="020B0604020202020204" pitchFamily="34" charset="0"/>
                <a:cs typeface="Arial" panose="020B0604020202020204" pitchFamily="34" charset="0"/>
              </a:rPr>
              <a:t>: Lack of sex disaggregated data is a key challenge to the effective mainstreaming of gender equality and women’s empowerment into national development plans in Africa.</a:t>
            </a:r>
          </a:p>
          <a:p>
            <a:pPr marL="354013" indent="-354013" algn="just">
              <a:spcAft>
                <a:spcPts val="1000"/>
              </a:spcAft>
              <a:buFont typeface="+mj-lt"/>
              <a:buAutoNum type="arabicPeriod"/>
            </a:pPr>
            <a:r>
              <a:rPr lang="en-US" sz="2000" b="1" dirty="0">
                <a:solidFill>
                  <a:srgbClr val="C00000"/>
                </a:solidFill>
                <a:latin typeface="Arial" panose="020B0604020202020204" pitchFamily="34" charset="0"/>
                <a:cs typeface="Arial" panose="020B0604020202020204" pitchFamily="34" charset="0"/>
              </a:rPr>
              <a:t>SDG 14 : </a:t>
            </a:r>
            <a:r>
              <a:rPr lang="en-US" sz="2000" b="1" dirty="0">
                <a:solidFill>
                  <a:schemeClr val="tx1"/>
                </a:solidFill>
                <a:latin typeface="Arial" panose="020B0604020202020204" pitchFamily="34" charset="0"/>
                <a:cs typeface="Arial" panose="020B0604020202020204" pitchFamily="34" charset="0"/>
              </a:rPr>
              <a:t>Mixed performance, but overall, not on track to achieve SDG 14. </a:t>
            </a:r>
          </a:p>
          <a:p>
            <a:pPr marL="354013" indent="-354013" algn="just">
              <a:spcAft>
                <a:spcPts val="1000"/>
              </a:spcAft>
              <a:buFont typeface="+mj-lt"/>
              <a:buAutoNum type="arabicPeriod"/>
            </a:pPr>
            <a:r>
              <a:rPr lang="en-GB" sz="2000" b="1" dirty="0">
                <a:solidFill>
                  <a:srgbClr val="C00000"/>
                </a:solidFill>
                <a:latin typeface="Arial" panose="020B0604020202020204" pitchFamily="34" charset="0"/>
                <a:cs typeface="Arial" panose="020B0604020202020204" pitchFamily="34" charset="0"/>
              </a:rPr>
              <a:t>On SDG 15: </a:t>
            </a:r>
            <a:r>
              <a:rPr lang="en-GB" sz="2000" b="1" dirty="0">
                <a:solidFill>
                  <a:schemeClr val="tx1"/>
                </a:solidFill>
                <a:latin typeface="Arial" panose="020B0604020202020204" pitchFamily="34" charset="0"/>
                <a:cs typeface="Arial" panose="020B0604020202020204" pitchFamily="34" charset="0"/>
              </a:rPr>
              <a:t>Wide</a:t>
            </a:r>
            <a:r>
              <a:rPr lang="en-GB" sz="2000" b="1" dirty="0">
                <a:solidFill>
                  <a:prstClr val="black"/>
                </a:solidFill>
                <a:latin typeface="Arial" panose="020B0604020202020204" pitchFamily="34" charset="0"/>
                <a:cs typeface="Arial" panose="020B0604020202020204" pitchFamily="34" charset="0"/>
              </a:rPr>
              <a:t>spread deforestation, Africa had the largest annual rate of net forest loss in 2010–2020</a:t>
            </a:r>
          </a:p>
          <a:p>
            <a:pPr marL="354013" indent="-354013" algn="just">
              <a:spcAft>
                <a:spcPts val="1000"/>
              </a:spcAft>
              <a:buFont typeface="+mj-lt"/>
              <a:buAutoNum type="arabicPeriod"/>
            </a:pPr>
            <a:r>
              <a:rPr lang="en-US" sz="2000" b="1" dirty="0">
                <a:solidFill>
                  <a:srgbClr val="C00000"/>
                </a:solidFill>
                <a:highlight>
                  <a:srgbClr val="FFFFFF"/>
                </a:highlight>
                <a:latin typeface="Arial" panose="020B0604020202020204" pitchFamily="34" charset="0"/>
                <a:cs typeface="Arial" panose="020B0604020202020204" pitchFamily="34" charset="0"/>
              </a:rPr>
              <a:t>Partnerships and means of Implementation:</a:t>
            </a:r>
          </a:p>
          <a:p>
            <a:pPr marL="900113" indent="-449263" algn="just">
              <a:spcAft>
                <a:spcPts val="1000"/>
              </a:spcAft>
              <a:buFont typeface="Wingdings" panose="05000000000000000000" pitchFamily="2" charset="2"/>
              <a:buChar char="§"/>
            </a:pPr>
            <a:r>
              <a:rPr lang="en-US" sz="2000" b="1" dirty="0">
                <a:solidFill>
                  <a:prstClr val="black"/>
                </a:solidFill>
                <a:highlight>
                  <a:srgbClr val="FFFFFF"/>
                </a:highlight>
                <a:latin typeface="Arial" panose="020B0604020202020204" pitchFamily="34" charset="0"/>
                <a:cs typeface="Arial" panose="020B0604020202020204" pitchFamily="34" charset="0"/>
              </a:rPr>
              <a:t>Growing Debt distress and large financing needs</a:t>
            </a:r>
          </a:p>
          <a:p>
            <a:pPr marL="900113" lvl="0" indent="-449263" algn="just">
              <a:spcAft>
                <a:spcPts val="10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Need to achieve universal VNR coverage and scale up VLRs to drive implementation</a:t>
            </a:r>
          </a:p>
          <a:p>
            <a:pPr marL="900113" lvl="0" indent="-449263" algn="just">
              <a:spcAft>
                <a:spcPts val="1000"/>
              </a:spcAft>
              <a:buFont typeface="Wingdings" panose="05000000000000000000" pitchFamily="2" charset="2"/>
              <a:buChar char="§"/>
            </a:pPr>
            <a:r>
              <a:rPr lang="en-US" sz="2000" b="1" dirty="0">
                <a:latin typeface="Arial" panose="020B0604020202020204" pitchFamily="34" charset="0"/>
                <a:cs typeface="Arial" panose="020B0604020202020204" pitchFamily="34" charset="0"/>
              </a:rPr>
              <a:t>AfCFTA key to promoting sustainable technologies and infrastructure, and supporting inclusive green growth:</a:t>
            </a:r>
            <a:endParaRPr lang="en-US" sz="20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60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61644" y="20376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D. Call for Action by ARFSD-8: Seven key areas (1)</a:t>
            </a:r>
          </a:p>
        </p:txBody>
      </p:sp>
      <p:sp>
        <p:nvSpPr>
          <p:cNvPr id="6" name="Rectangle 1">
            <a:extLst>
              <a:ext uri="{FF2B5EF4-FFF2-40B4-BE49-F238E27FC236}">
                <a16:creationId xmlns:a16="http://schemas.microsoft.com/office/drawing/2014/main" id="{2BBB2D73-CF0E-491F-AB95-7C3FE6D0F75A}"/>
              </a:ext>
            </a:extLst>
          </p:cNvPr>
          <p:cNvSpPr>
            <a:spLocks/>
          </p:cNvSpPr>
          <p:nvPr/>
        </p:nvSpPr>
        <p:spPr bwMode="auto">
          <a:xfrm>
            <a:off x="205482" y="1159148"/>
            <a:ext cx="11825555"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54013" indent="-354013" algn="just" defTabSz="914400">
              <a:spcAft>
                <a:spcPts val="3000"/>
              </a:spcAft>
              <a:buFont typeface="+mj-lt"/>
              <a:buAutoNum type="arabicPeriod"/>
            </a:pPr>
            <a:r>
              <a:rPr lang="en-US" sz="2000" b="1" dirty="0">
                <a:solidFill>
                  <a:srgbClr val="0000FF"/>
                </a:solidFill>
                <a:latin typeface="Arial" panose="020B0604020202020204" pitchFamily="34" charset="0"/>
                <a:cs typeface="Arial" panose="020B0604020202020204" pitchFamily="34" charset="0"/>
              </a:rPr>
              <a:t>Education: </a:t>
            </a:r>
            <a:r>
              <a:rPr lang="en-US" sz="2000" b="1" dirty="0">
                <a:latin typeface="Arial" panose="020B0604020202020204" pitchFamily="34" charset="0"/>
                <a:cs typeface="Arial" panose="020B0604020202020204" pitchFamily="34" charset="0"/>
              </a:rPr>
              <a:t>African countries should invest in developing more resilient education systems – Strengthen centres of excellence for and rollout STEAM education.</a:t>
            </a:r>
          </a:p>
          <a:p>
            <a:pPr marL="354013" indent="-354013" algn="just" defTabSz="914400">
              <a:spcAft>
                <a:spcPts val="3000"/>
              </a:spcAft>
              <a:buFont typeface="+mj-lt"/>
              <a:buAutoNum type="arabicPeriod"/>
            </a:pPr>
            <a:r>
              <a:rPr lang="en-US" sz="2000" b="1" dirty="0">
                <a:solidFill>
                  <a:srgbClr val="0000FF"/>
                </a:solidFill>
                <a:latin typeface="Arial" panose="020B0604020202020204" pitchFamily="34" charset="0"/>
                <a:cs typeface="Arial" panose="020B0604020202020204" pitchFamily="34" charset="0"/>
              </a:rPr>
              <a:t>Gender and women empowerment: </a:t>
            </a:r>
            <a:r>
              <a:rPr lang="en-US" sz="2000" b="1" dirty="0">
                <a:latin typeface="Arial" panose="020B0604020202020204" pitchFamily="34" charset="0"/>
                <a:cs typeface="Arial" panose="020B0604020202020204" pitchFamily="34" charset="0"/>
              </a:rPr>
              <a:t>Strengthen institutional arrangements, to enhance national ownership and responsibility.</a:t>
            </a:r>
          </a:p>
          <a:p>
            <a:pPr marL="354013" indent="-354013" algn="just" defTabSz="914400">
              <a:spcAft>
                <a:spcPts val="3000"/>
              </a:spcAft>
              <a:buFont typeface="+mj-lt"/>
              <a:buAutoNum type="arabicPeriod"/>
            </a:pPr>
            <a:r>
              <a:rPr lang="en-US" sz="2000" b="1" dirty="0">
                <a:solidFill>
                  <a:srgbClr val="0000FF"/>
                </a:solidFill>
                <a:latin typeface="Arial" panose="020B0604020202020204" pitchFamily="34" charset="0"/>
                <a:cs typeface="Arial" panose="020B0604020202020204" pitchFamily="34" charset="0"/>
              </a:rPr>
              <a:t>Marine and aquatic resources: </a:t>
            </a:r>
            <a:r>
              <a:rPr lang="en-US" sz="2000" b="1" dirty="0">
                <a:latin typeface="Arial" panose="020B0604020202020204" pitchFamily="34" charset="0"/>
                <a:cs typeface="Arial" panose="020B0604020202020204" pitchFamily="34" charset="0"/>
              </a:rPr>
              <a:t>African countries to strengthen their institutional capacity for marine resources management: Member states and partners called to embrace and support the </a:t>
            </a:r>
            <a:r>
              <a:rPr lang="en-US" sz="2000" b="1" dirty="0">
                <a:solidFill>
                  <a:srgbClr val="0000FF"/>
                </a:solidFill>
                <a:latin typeface="Arial" panose="020B0604020202020204" pitchFamily="34" charset="0"/>
                <a:cs typeface="Arial" panose="020B0604020202020204" pitchFamily="34" charset="0"/>
              </a:rPr>
              <a:t>“Great Blue Wall” initiative</a:t>
            </a:r>
            <a:r>
              <a:rPr lang="en-US" sz="2000" b="1" dirty="0">
                <a:latin typeface="Arial" panose="020B0604020202020204" pitchFamily="34" charset="0"/>
                <a:cs typeface="Arial" panose="020B0604020202020204" pitchFamily="34" charset="0"/>
              </a:rPr>
              <a:t>.</a:t>
            </a:r>
          </a:p>
          <a:p>
            <a:pPr marL="354013" indent="-354013" algn="just" defTabSz="914400">
              <a:spcAft>
                <a:spcPts val="3000"/>
              </a:spcAft>
              <a:buFont typeface="+mj-lt"/>
              <a:buAutoNum type="arabicPeriod"/>
            </a:pPr>
            <a:r>
              <a:rPr lang="en-US" sz="2000" b="1" dirty="0">
                <a:solidFill>
                  <a:srgbClr val="0000FF"/>
                </a:solidFill>
                <a:latin typeface="Arial" panose="020B0604020202020204" pitchFamily="34" charset="0"/>
                <a:cs typeface="Arial" panose="020B0604020202020204" pitchFamily="34" charset="0"/>
              </a:rPr>
              <a:t>Forests, biodiversity and land management</a:t>
            </a:r>
            <a:r>
              <a:rPr lang="en-US" sz="2000" b="1" dirty="0">
                <a:latin typeface="Arial" panose="020B0604020202020204" pitchFamily="34" charset="0"/>
                <a:cs typeface="Arial" panose="020B0604020202020204" pitchFamily="34" charset="0"/>
              </a:rPr>
              <a:t>: strengthen the capacity for </a:t>
            </a:r>
            <a:r>
              <a:rPr lang="en-US" sz="2000" b="1" dirty="0">
                <a:solidFill>
                  <a:srgbClr val="C00000"/>
                </a:solidFill>
                <a:latin typeface="Arial" panose="020B0604020202020204" pitchFamily="34" charset="0"/>
                <a:cs typeface="Arial" panose="020B0604020202020204" pitchFamily="34" charset="0"/>
              </a:rPr>
              <a:t>valuation of natural capital</a:t>
            </a:r>
            <a:r>
              <a:rPr lang="en-US" sz="2000" b="1" dirty="0">
                <a:latin typeface="Arial" panose="020B0604020202020204" pitchFamily="34" charset="0"/>
                <a:cs typeface="Arial" panose="020B0604020202020204" pitchFamily="34" charset="0"/>
              </a:rPr>
              <a:t>, and better integrate biodiversity into development planning and decision-making processes.</a:t>
            </a:r>
          </a:p>
        </p:txBody>
      </p:sp>
    </p:spTree>
    <p:extLst>
      <p:ext uri="{BB962C8B-B14F-4D97-AF65-F5344CB8AC3E}">
        <p14:creationId xmlns:p14="http://schemas.microsoft.com/office/powerpoint/2010/main" val="264188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61644" y="20376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Arial" panose="020B0604020202020204" pitchFamily="34" charset="0"/>
                <a:cs typeface="Arial" panose="020B0604020202020204" pitchFamily="34" charset="0"/>
              </a:rPr>
              <a:t>D. Call for Action by ARFSD-8: Eight key areas (2)</a:t>
            </a:r>
          </a:p>
        </p:txBody>
      </p:sp>
      <p:sp>
        <p:nvSpPr>
          <p:cNvPr id="6" name="Rectangle 1">
            <a:extLst>
              <a:ext uri="{FF2B5EF4-FFF2-40B4-BE49-F238E27FC236}">
                <a16:creationId xmlns:a16="http://schemas.microsoft.com/office/drawing/2014/main" id="{2BBB2D73-CF0E-491F-AB95-7C3FE6D0F75A}"/>
              </a:ext>
            </a:extLst>
          </p:cNvPr>
          <p:cNvSpPr>
            <a:spLocks/>
          </p:cNvSpPr>
          <p:nvPr/>
        </p:nvSpPr>
        <p:spPr bwMode="auto">
          <a:xfrm>
            <a:off x="165254" y="927794"/>
            <a:ext cx="11843524"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54013" indent="-354013" algn="just">
              <a:spcAft>
                <a:spcPts val="1200"/>
              </a:spcAft>
              <a:buFont typeface="+mj-lt"/>
              <a:buAutoNum type="arabicPeriod" startAt="5"/>
            </a:pPr>
            <a:r>
              <a:rPr lang="en-US" sz="2150" b="1" dirty="0">
                <a:solidFill>
                  <a:srgbClr val="0000FF"/>
                </a:solidFill>
                <a:latin typeface="Arial" panose="020B0604020202020204" pitchFamily="34" charset="0"/>
                <a:cs typeface="Arial" panose="020B0604020202020204" pitchFamily="34" charset="0"/>
              </a:rPr>
              <a:t>Alignment of national development plans with SDGs and Agenda 2063: </a:t>
            </a:r>
            <a:r>
              <a:rPr lang="en-US" sz="2150" b="1" dirty="0">
                <a:latin typeface="Arial" panose="020B0604020202020204" pitchFamily="34" charset="0"/>
                <a:cs typeface="Arial" panose="020B0604020202020204" pitchFamily="34" charset="0"/>
              </a:rPr>
              <a:t>Member states and partners to strengthen integration of SDGs and Agenda 2063 in national and sectoral plans and policies – </a:t>
            </a:r>
            <a:r>
              <a:rPr lang="en-US" sz="2150" b="1" dirty="0">
                <a:solidFill>
                  <a:srgbClr val="C00000"/>
                </a:solidFill>
                <a:latin typeface="Arial" panose="020B0604020202020204" pitchFamily="34" charset="0"/>
                <a:cs typeface="Arial" panose="020B0604020202020204" pitchFamily="34" charset="0"/>
              </a:rPr>
              <a:t>Take advantage of the IPRT developed by ECA to support countries</a:t>
            </a:r>
            <a:r>
              <a:rPr lang="en-US" sz="2150" b="1" dirty="0">
                <a:latin typeface="Arial" panose="020B0604020202020204" pitchFamily="34" charset="0"/>
                <a:cs typeface="Arial" panose="020B0604020202020204" pitchFamily="34" charset="0"/>
              </a:rPr>
              <a:t>. </a:t>
            </a:r>
          </a:p>
          <a:p>
            <a:pPr marL="354013" indent="-354013" algn="just">
              <a:spcAft>
                <a:spcPts val="1200"/>
              </a:spcAft>
              <a:buFont typeface="+mj-lt"/>
              <a:buAutoNum type="arabicPeriod" startAt="5"/>
            </a:pPr>
            <a:r>
              <a:rPr lang="en-US" sz="2150" b="1" dirty="0">
                <a:solidFill>
                  <a:srgbClr val="0000FF"/>
                </a:solidFill>
                <a:latin typeface="Arial" panose="020B0604020202020204" pitchFamily="34" charset="0"/>
                <a:cs typeface="Arial" panose="020B0604020202020204" pitchFamily="34" charset="0"/>
              </a:rPr>
              <a:t>Data and Statistics: </a:t>
            </a:r>
            <a:r>
              <a:rPr lang="en-US" sz="2150" b="1" dirty="0">
                <a:latin typeface="Arial" panose="020B0604020202020204" pitchFamily="34" charset="0"/>
                <a:cs typeface="Arial" panose="020B0604020202020204" pitchFamily="34" charset="0"/>
              </a:rPr>
              <a:t>Scaleup investments in the generation and use of quality statistics to better address gaps in SDG implementation–</a:t>
            </a:r>
            <a:r>
              <a:rPr lang="en-US" sz="2150" b="1" dirty="0">
                <a:solidFill>
                  <a:srgbClr val="C00000"/>
                </a:solidFill>
                <a:latin typeface="Arial" panose="020B0604020202020204" pitchFamily="34" charset="0"/>
                <a:cs typeface="Arial" panose="020B0604020202020204" pitchFamily="34" charset="0"/>
              </a:rPr>
              <a:t>Need to invest in big data management</a:t>
            </a:r>
          </a:p>
          <a:p>
            <a:pPr marL="354013" indent="-354013" algn="just">
              <a:spcAft>
                <a:spcPts val="1200"/>
              </a:spcAft>
              <a:buFont typeface="+mj-lt"/>
              <a:buAutoNum type="arabicPeriod" startAt="5"/>
            </a:pPr>
            <a:r>
              <a:rPr lang="en-US" sz="2150" b="1" dirty="0">
                <a:solidFill>
                  <a:srgbClr val="0000FF"/>
                </a:solidFill>
                <a:latin typeface="Arial" panose="020B0604020202020204" pitchFamily="34" charset="0"/>
                <a:cs typeface="Arial" panose="020B0604020202020204" pitchFamily="34" charset="0"/>
              </a:rPr>
              <a:t>Financing SDGs in the context COVID-19 and debt distress: </a:t>
            </a:r>
            <a:r>
              <a:rPr lang="en-US" sz="2150" b="1" dirty="0">
                <a:solidFill>
                  <a:schemeClr val="tx1"/>
                </a:solidFill>
                <a:latin typeface="Arial" panose="020B0604020202020204" pitchFamily="34" charset="0"/>
                <a:cs typeface="Arial" panose="020B0604020202020204" pitchFamily="34" charset="0"/>
              </a:rPr>
              <a:t>Demands immediate multi-level interventions:</a:t>
            </a:r>
          </a:p>
          <a:p>
            <a:pPr marL="723900" indent="-368300" algn="just">
              <a:spcAft>
                <a:spcPts val="1200"/>
              </a:spcAft>
              <a:buFont typeface="Wingdings" panose="05000000000000000000" pitchFamily="2" charset="2"/>
              <a:buChar char="§"/>
            </a:pPr>
            <a:r>
              <a:rPr lang="en-US" sz="2150" b="1" dirty="0">
                <a:solidFill>
                  <a:srgbClr val="7030A0"/>
                </a:solidFill>
                <a:latin typeface="Arial" panose="020B0604020202020204" pitchFamily="34" charset="0"/>
                <a:cs typeface="Arial" panose="020B0604020202020204" pitchFamily="34" charset="0"/>
              </a:rPr>
              <a:t>Reforms to the international financial architecture to integrate innovative financing mechanisms that are initiated and led by African countries</a:t>
            </a:r>
          </a:p>
          <a:p>
            <a:pPr marL="723900" indent="-368300" algn="just">
              <a:spcAft>
                <a:spcPts val="1200"/>
              </a:spcAft>
              <a:buFont typeface="Wingdings" panose="05000000000000000000" pitchFamily="2" charset="2"/>
              <a:buChar char="§"/>
            </a:pPr>
            <a:r>
              <a:rPr lang="en-US" sz="2150" b="1" dirty="0">
                <a:solidFill>
                  <a:srgbClr val="7030A0"/>
                </a:solidFill>
                <a:latin typeface="Arial" panose="020B0604020202020204" pitchFamily="34" charset="0"/>
                <a:cs typeface="Arial" panose="020B0604020202020204" pitchFamily="34" charset="0"/>
              </a:rPr>
              <a:t>Renewed vigor on the part of African Governments, UN entities and development partners in the implementation of the Addis Ababa Action Agenda </a:t>
            </a:r>
          </a:p>
          <a:p>
            <a:pPr marL="723900" indent="-368300" algn="just">
              <a:spcAft>
                <a:spcPts val="1200"/>
              </a:spcAft>
              <a:buFont typeface="Wingdings" panose="05000000000000000000" pitchFamily="2" charset="2"/>
              <a:buChar char="§"/>
            </a:pPr>
            <a:r>
              <a:rPr lang="en-US" sz="2150" b="1" dirty="0">
                <a:solidFill>
                  <a:srgbClr val="7030A0"/>
                </a:solidFill>
                <a:latin typeface="Arial" panose="020B0604020202020204" pitchFamily="34" charset="0"/>
                <a:cs typeface="Arial" panose="020B0604020202020204" pitchFamily="34" charset="0"/>
              </a:rPr>
              <a:t>ECA and the United Nations system to support establishment of a truly developmental carbon market on the continent </a:t>
            </a:r>
          </a:p>
        </p:txBody>
      </p:sp>
    </p:spTree>
    <p:extLst>
      <p:ext uri="{BB962C8B-B14F-4D97-AF65-F5344CB8AC3E}">
        <p14:creationId xmlns:p14="http://schemas.microsoft.com/office/powerpoint/2010/main" val="33222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61644" y="20376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pitchFamily="34" charset="0"/>
                <a:cs typeface="Arial" panose="020B0604020202020204" pitchFamily="34" charset="0"/>
              </a:rPr>
              <a:t>Highlights of the Ninth Session of ARFSD of 2023</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6" name="Diagram 5">
            <a:extLst>
              <a:ext uri="{FF2B5EF4-FFF2-40B4-BE49-F238E27FC236}">
                <a16:creationId xmlns:a16="http://schemas.microsoft.com/office/drawing/2014/main" id="{35A20F2F-9F3F-4CAC-8914-2EA2F4A2D1A5}"/>
              </a:ext>
            </a:extLst>
          </p:cNvPr>
          <p:cNvGraphicFramePr/>
          <p:nvPr>
            <p:extLst>
              <p:ext uri="{D42A27DB-BD31-4B8C-83A1-F6EECF244321}">
                <p14:modId xmlns:p14="http://schemas.microsoft.com/office/powerpoint/2010/main" val="1321717681"/>
              </p:ext>
            </p:extLst>
          </p:nvPr>
        </p:nvGraphicFramePr>
        <p:xfrm>
          <a:off x="122464" y="1089260"/>
          <a:ext cx="11947072" cy="545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62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p:cNvSpPr>
          <p:nvPr/>
        </p:nvSpPr>
        <p:spPr bwMode="auto">
          <a:xfrm>
            <a:off x="272954" y="960370"/>
            <a:ext cx="1164154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82588" marR="0" lvl="0" indent="-342900" algn="l" defTabSz="457200" rtl="0" eaLnBrk="1" fontAlgn="auto" latinLnBrk="0" hangingPunct="1">
              <a:spcBef>
                <a:spcPts val="600"/>
              </a:spcBef>
              <a:spcAft>
                <a:spcPts val="1600"/>
              </a:spcAft>
              <a:buClrTx/>
              <a:buSzTx/>
              <a:buFont typeface="Wingdings" panose="05000000000000000000" pitchFamily="2" charset="2"/>
              <a:buChar char="q"/>
              <a:tabLst/>
              <a:defRPr/>
            </a:pPr>
            <a:r>
              <a:rPr lang="en-US" altLang="en-US" sz="2000" b="1" dirty="0">
                <a:latin typeface="Arial" panose="020B0604020202020204" pitchFamily="34" charset="0"/>
                <a:cs typeface="Arial" panose="020B0604020202020204" pitchFamily="34" charset="0"/>
                <a:sym typeface="Lato" pitchFamily="34" charset="0"/>
              </a:rPr>
              <a:t>The 2023 </a:t>
            </a:r>
            <a:r>
              <a:rPr lang="en-GB" sz="2000" b="1" kern="700" spc="20" dirty="0">
                <a:effectLst/>
                <a:latin typeface="Arial" panose="020B0604020202020204" pitchFamily="34" charset="0"/>
                <a:ea typeface="Times New Roman" panose="02020603050405020304" pitchFamily="18" charset="0"/>
                <a:cs typeface="Arial" panose="020B0604020202020204" pitchFamily="34" charset="0"/>
              </a:rPr>
              <a:t>SDG summit should adopt transformative and accelerated actions to realize tangible results across SDGs.</a:t>
            </a:r>
          </a:p>
          <a:p>
            <a:pPr marL="382588" marR="0" lvl="0" indent="-342900" algn="l" defTabSz="457200" rtl="0" eaLnBrk="1" fontAlgn="auto" latinLnBrk="0" hangingPunct="1">
              <a:spcBef>
                <a:spcPts val="600"/>
              </a:spcBef>
              <a:spcAft>
                <a:spcPts val="1600"/>
              </a:spcAft>
              <a:buClrTx/>
              <a:buSzTx/>
              <a:buFont typeface="Wingdings" panose="05000000000000000000" pitchFamily="2" charset="2"/>
              <a:buChar char="q"/>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pitchFamily="34" charset="0"/>
              </a:rPr>
              <a:t>Urgently reform the global financial architecture.</a:t>
            </a:r>
          </a:p>
          <a:p>
            <a:pPr marL="382588" marR="0" lvl="0" indent="-342900" algn="l" defTabSz="457200" rtl="0" eaLnBrk="1" fontAlgn="auto" latinLnBrk="0" hangingPunct="1">
              <a:spcBef>
                <a:spcPts val="600"/>
              </a:spcBef>
              <a:spcAft>
                <a:spcPts val="1600"/>
              </a:spcAft>
              <a:buClrTx/>
              <a:buSzTx/>
              <a:buFont typeface="Wingdings" panose="05000000000000000000" pitchFamily="2" charset="2"/>
              <a:buChar char="q"/>
              <a:tabLst/>
              <a:defRPr/>
            </a:pPr>
            <a:r>
              <a:rPr lang="en-US" sz="2000" b="1" dirty="0">
                <a:latin typeface="Arial" panose="020B0604020202020204" pitchFamily="34" charset="0"/>
                <a:ea typeface="Calibri" panose="020F0502020204030204" pitchFamily="34" charset="0"/>
                <a:cs typeface="Arial" panose="020B0604020202020204" pitchFamily="34" charset="0"/>
                <a:sym typeface="Lato" pitchFamily="34" charset="0"/>
              </a:rPr>
              <a:t>UN, AUC, AfDB, Afreximbank and partners to </a:t>
            </a:r>
            <a:r>
              <a:rPr lang="en-GB" sz="2000" b="1" kern="700" spc="20" dirty="0">
                <a:effectLst/>
                <a:latin typeface="Arial" panose="020B0604020202020204" pitchFamily="34" charset="0"/>
                <a:ea typeface="Calibri" panose="020F0502020204030204" pitchFamily="34" charset="0"/>
                <a:cs typeface="Arial" panose="020B0604020202020204" pitchFamily="34" charset="0"/>
              </a:rPr>
              <a:t>continue and expand their support to scale up and deliver  transformative initiatives</a:t>
            </a:r>
            <a:r>
              <a:rPr lang="en-GB" sz="2000" b="1" kern="700" spc="20" dirty="0">
                <a:effectLst/>
                <a:latin typeface="Arial" panose="020B0604020202020204" pitchFamily="34" charset="0"/>
                <a:ea typeface="Times New Roman" panose="02020603050405020304" pitchFamily="18" charset="0"/>
                <a:cs typeface="Arial" panose="020B0604020202020204" pitchFamily="34" charset="0"/>
              </a:rPr>
              <a:t>.</a:t>
            </a:r>
          </a:p>
          <a:p>
            <a:pPr marL="382588" marR="0" lvl="0" indent="-342900" algn="l" defTabSz="457200" rtl="0" eaLnBrk="1" fontAlgn="auto" latinLnBrk="0" hangingPunct="1">
              <a:spcBef>
                <a:spcPts val="600"/>
              </a:spcBef>
              <a:spcAft>
                <a:spcPts val="1600"/>
              </a:spcAft>
              <a:buClrTx/>
              <a:buSzTx/>
              <a:buFont typeface="Wingdings" panose="05000000000000000000" pitchFamily="2" charset="2"/>
              <a:buChar char="q"/>
              <a:tabLst/>
              <a:defRPr/>
            </a:pPr>
            <a:r>
              <a:rPr lang="en-GB" sz="2000" b="1" kern="700" spc="20" dirty="0">
                <a:latin typeface="Arial" panose="020B0604020202020204" pitchFamily="34" charset="0"/>
                <a:ea typeface="Calibri" panose="020F0502020204030204" pitchFamily="34" charset="0"/>
                <a:cs typeface="Arial" panose="020B0604020202020204" pitchFamily="34" charset="0"/>
              </a:rPr>
              <a:t>Operationalize the </a:t>
            </a:r>
            <a:r>
              <a:rPr lang="en-GB" sz="2000" b="1" kern="700" spc="20" dirty="0">
                <a:effectLst/>
                <a:latin typeface="Arial" panose="020B0604020202020204" pitchFamily="34" charset="0"/>
                <a:ea typeface="Calibri" panose="020F0502020204030204" pitchFamily="34" charset="0"/>
                <a:cs typeface="Arial" panose="020B0604020202020204" pitchFamily="34" charset="0"/>
              </a:rPr>
              <a:t>Sustainable Debt Coalition.</a:t>
            </a:r>
            <a:endParaRPr lang="en-GB" sz="2000" b="1" dirty="0">
              <a:latin typeface="Arial" panose="020B0604020202020204" pitchFamily="34" charset="0"/>
              <a:ea typeface="Calibri" panose="020F0502020204030204" pitchFamily="34" charset="0"/>
              <a:cs typeface="Arial" panose="020B0604020202020204" pitchFamily="34" charset="0"/>
            </a:endParaRPr>
          </a:p>
          <a:p>
            <a:pPr marL="382588" marR="0" lvl="0" indent="-342900" algn="l" defTabSz="457200" rtl="0" eaLnBrk="1" fontAlgn="auto" latinLnBrk="0" hangingPunct="1">
              <a:spcBef>
                <a:spcPts val="600"/>
              </a:spcBef>
              <a:spcAft>
                <a:spcPts val="1600"/>
              </a:spcAft>
              <a:buClrTx/>
              <a:buSzTx/>
              <a:buFont typeface="Wingdings" panose="05000000000000000000" pitchFamily="2" charset="2"/>
              <a:buChar char="q"/>
              <a:tabLst/>
              <a:defRPr/>
            </a:pPr>
            <a:r>
              <a:rPr lang="en-GB" sz="2000" b="1" kern="700" spc="20" dirty="0">
                <a:effectLst/>
                <a:latin typeface="Arial" panose="020B0604020202020204" pitchFamily="34" charset="0"/>
                <a:ea typeface="Calibri" panose="020F0502020204030204" pitchFamily="34" charset="0"/>
                <a:cs typeface="Arial" panose="020B0604020202020204" pitchFamily="34" charset="0"/>
              </a:rPr>
              <a:t>Operationalize the loss and damage fund.</a:t>
            </a:r>
          </a:p>
          <a:p>
            <a:pPr marL="382588" marR="0" lvl="0" indent="-342900" algn="l" defTabSz="457200" rtl="0" eaLnBrk="1" fontAlgn="auto" latinLnBrk="0" hangingPunct="1">
              <a:spcBef>
                <a:spcPts val="600"/>
              </a:spcBef>
              <a:spcAft>
                <a:spcPts val="1600"/>
              </a:spcAft>
              <a:buClrTx/>
              <a:buSzTx/>
              <a:buFont typeface="Wingdings" panose="05000000000000000000" pitchFamily="2" charset="2"/>
              <a:buChar char="q"/>
              <a:tabLst/>
              <a:defRPr/>
            </a:pPr>
            <a:r>
              <a:rPr lang="en-GB" sz="2000" b="1" kern="700" spc="20" dirty="0">
                <a:latin typeface="Arial" panose="020B0604020202020204" pitchFamily="34" charset="0"/>
                <a:ea typeface="Calibri" panose="020F0502020204030204" pitchFamily="34" charset="0"/>
                <a:cs typeface="Arial" panose="020B0604020202020204" pitchFamily="34" charset="0"/>
              </a:rPr>
              <a:t>D</a:t>
            </a:r>
            <a:r>
              <a:rPr lang="en-GB" sz="2000" b="1" kern="700" spc="20" dirty="0">
                <a:effectLst/>
                <a:latin typeface="Arial" panose="020B0604020202020204" pitchFamily="34" charset="0"/>
                <a:ea typeface="Calibri" panose="020F0502020204030204" pitchFamily="34" charset="0"/>
                <a:cs typeface="Arial" panose="020B0604020202020204" pitchFamily="34" charset="0"/>
              </a:rPr>
              <a:t>esign and implement a road map for the modernization and transformation of national statistical systems</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pitchFamily="34" charset="0"/>
              </a:rPr>
              <a:t>.</a:t>
            </a:r>
          </a:p>
          <a:p>
            <a:pPr marL="382588" indent="-342900">
              <a:spcBef>
                <a:spcPts val="600"/>
              </a:spcBef>
              <a:spcAft>
                <a:spcPts val="1600"/>
              </a:spcAft>
              <a:buFont typeface="Wingdings" panose="05000000000000000000" pitchFamily="2" charset="2"/>
              <a:buChar char="q"/>
              <a:defRPr/>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African countries to redefine and develop their economic models to promote renewable energy, a just transition and the implementation of green and resilient infrastructure</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Lato" pitchFamily="34" charset="0"/>
            </a:endParaRPr>
          </a:p>
        </p:txBody>
      </p:sp>
      <p:sp>
        <p:nvSpPr>
          <p:cNvPr id="4" name="Rounded Rectangle 1">
            <a:extLst>
              <a:ext uri="{FF2B5EF4-FFF2-40B4-BE49-F238E27FC236}">
                <a16:creationId xmlns:a16="http://schemas.microsoft.com/office/drawing/2014/main" id="{7DFEFE01-ACBF-4D47-BDA4-D74D5349EFB5}"/>
              </a:ext>
            </a:extLst>
          </p:cNvPr>
          <p:cNvSpPr/>
          <p:nvPr/>
        </p:nvSpPr>
        <p:spPr>
          <a:xfrm>
            <a:off x="61644" y="203764"/>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Few selected actions called for by ARFSD-9</a:t>
            </a:r>
          </a:p>
        </p:txBody>
      </p:sp>
    </p:spTree>
    <p:extLst>
      <p:ext uri="{BB962C8B-B14F-4D97-AF65-F5344CB8AC3E}">
        <p14:creationId xmlns:p14="http://schemas.microsoft.com/office/powerpoint/2010/main" val="23099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5061958" y="3007223"/>
            <a:ext cx="1865858" cy="35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2321" b="1" dirty="0">
                <a:solidFill>
                  <a:schemeClr val="tx1"/>
                </a:solidFill>
                <a:latin typeface="Lato" panose="020F0502020204030203" pitchFamily="34" charset="77"/>
                <a:sym typeface="Lato" panose="020F0502020204030203" pitchFamily="34" charset="77"/>
              </a:rPr>
              <a:t>THANK YOU!</a:t>
            </a:r>
          </a:p>
        </p:txBody>
      </p:sp>
      <p:sp>
        <p:nvSpPr>
          <p:cNvPr id="3" name="Rectangle 6"/>
          <p:cNvSpPr>
            <a:spLocks/>
          </p:cNvSpPr>
          <p:nvPr/>
        </p:nvSpPr>
        <p:spPr bwMode="auto">
          <a:xfrm>
            <a:off x="4187566" y="3658169"/>
            <a:ext cx="3765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400" dirty="0">
                <a:solidFill>
                  <a:schemeClr val="accent1">
                    <a:lumMod val="75000"/>
                  </a:schemeClr>
                </a:solidFill>
                <a:latin typeface="Lato" pitchFamily="34" charset="0"/>
                <a:cs typeface="Lato" pitchFamily="34" charset="0"/>
                <a:sym typeface="Lato" pitchFamily="34" charset="0"/>
              </a:rPr>
              <a:t>Follow the conversation: #COM2023</a:t>
            </a:r>
          </a:p>
        </p:txBody>
      </p:sp>
      <p:sp>
        <p:nvSpPr>
          <p:cNvPr id="4" name="Rectangle 7"/>
          <p:cNvSpPr>
            <a:spLocks/>
          </p:cNvSpPr>
          <p:nvPr/>
        </p:nvSpPr>
        <p:spPr bwMode="auto">
          <a:xfrm>
            <a:off x="3907624" y="3940331"/>
            <a:ext cx="4481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chemeClr val="accent1">
                    <a:lumMod val="75000"/>
                  </a:schemeClr>
                </a:solidFill>
                <a:latin typeface="Avenir Book"/>
              </a:rPr>
              <a:t>More: </a:t>
            </a:r>
            <a:r>
              <a:rPr lang="en-US" altLang="en-US" sz="2000" b="1" dirty="0">
                <a:solidFill>
                  <a:schemeClr val="accent1">
                    <a:lumMod val="75000"/>
                  </a:schemeClr>
                </a:solidFill>
                <a:latin typeface="Avenir Book"/>
                <a:hlinkClick r:id="rId3"/>
              </a:rPr>
              <a:t>www.uneca.org/cfm2023</a:t>
            </a:r>
            <a:r>
              <a:rPr lang="en-US" altLang="en-US" sz="2000" b="1" dirty="0">
                <a:solidFill>
                  <a:schemeClr val="accent1">
                    <a:lumMod val="75000"/>
                  </a:schemeClr>
                </a:solidFill>
                <a:latin typeface="Avenir Book"/>
              </a:rPr>
              <a:t> </a:t>
            </a:r>
          </a:p>
        </p:txBody>
      </p:sp>
    </p:spTree>
    <p:extLst>
      <p:ext uri="{BB962C8B-B14F-4D97-AF65-F5344CB8AC3E}">
        <p14:creationId xmlns:p14="http://schemas.microsoft.com/office/powerpoint/2010/main" val="4126717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2060</Words>
  <Application>Microsoft Office PowerPoint</Application>
  <PresentationFormat>Widescreen</PresentationFormat>
  <Paragraphs>133</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Avenir Book</vt:lpstr>
      <vt:lpstr>Lato</vt:lpstr>
      <vt:lpstr>Arial</vt:lpstr>
      <vt:lpstr>Calibri</vt:lpstr>
      <vt:lpstr>Calibri Light</vt:lpstr>
      <vt:lpstr>Lucida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Afework Temtime</cp:lastModifiedBy>
  <cp:revision>54</cp:revision>
  <dcterms:created xsi:type="dcterms:W3CDTF">2023-01-03T08:00:30Z</dcterms:created>
  <dcterms:modified xsi:type="dcterms:W3CDTF">2023-03-14T08:08:22Z</dcterms:modified>
</cp:coreProperties>
</file>