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9" r:id="rId2"/>
    <p:sldId id="269" r:id="rId3"/>
    <p:sldId id="401" r:id="rId4"/>
    <p:sldId id="402" r:id="rId5"/>
    <p:sldId id="406" r:id="rId6"/>
    <p:sldId id="407" r:id="rId7"/>
    <p:sldId id="408"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DECC"/>
    <a:srgbClr val="E3F5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87B6C8-7EDF-4C52-90B4-12CC20A0144E}" type="doc">
      <dgm:prSet loTypeId="urn:microsoft.com/office/officeart/2005/8/layout/pyramid4" loCatId="pyramid" qsTypeId="urn:microsoft.com/office/officeart/2005/8/quickstyle/simple1" qsCatId="simple" csTypeId="urn:microsoft.com/office/officeart/2005/8/colors/accent1_2" csCatId="accent1" phldr="1"/>
      <dgm:spPr/>
      <dgm:t>
        <a:bodyPr/>
        <a:lstStyle/>
        <a:p>
          <a:endParaRPr lang="en-US"/>
        </a:p>
      </dgm:t>
    </dgm:pt>
    <dgm:pt modelId="{58B086AF-8BAB-4020-9189-BC1610DA3B06}">
      <dgm:prSet phldrT="[Text]"/>
      <dgm:spPr>
        <a:solidFill>
          <a:schemeClr val="accent2"/>
        </a:solidFill>
      </dgm:spPr>
      <dgm:t>
        <a:bodyPr/>
        <a:lstStyle/>
        <a:p>
          <a:r>
            <a:rPr lang="en-US" b="1" dirty="0"/>
            <a:t>TRACK 1</a:t>
          </a:r>
        </a:p>
      </dgm:t>
    </dgm:pt>
    <dgm:pt modelId="{0B4946DC-B466-4D52-8C71-5A1CCD256237}" type="parTrans" cxnId="{63499BEA-3322-487E-95B9-3BAD2A108863}">
      <dgm:prSet/>
      <dgm:spPr/>
      <dgm:t>
        <a:bodyPr/>
        <a:lstStyle/>
        <a:p>
          <a:endParaRPr lang="en-US"/>
        </a:p>
      </dgm:t>
    </dgm:pt>
    <dgm:pt modelId="{65E24A8D-D090-4C21-BD44-DA962593EC88}" type="sibTrans" cxnId="{63499BEA-3322-487E-95B9-3BAD2A108863}">
      <dgm:prSet/>
      <dgm:spPr/>
      <dgm:t>
        <a:bodyPr/>
        <a:lstStyle/>
        <a:p>
          <a:endParaRPr lang="en-US"/>
        </a:p>
      </dgm:t>
    </dgm:pt>
    <dgm:pt modelId="{6D734E8B-06C3-4D8D-AC89-AAF1ED9E2F51}">
      <dgm:prSet phldrT="[Text]"/>
      <dgm:spPr>
        <a:solidFill>
          <a:schemeClr val="bg2">
            <a:lumMod val="75000"/>
          </a:schemeClr>
        </a:solidFill>
      </dgm:spPr>
      <dgm:t>
        <a:bodyPr/>
        <a:lstStyle/>
        <a:p>
          <a:r>
            <a:rPr lang="en-US" b="1" dirty="0"/>
            <a:t>TRACK 2</a:t>
          </a:r>
        </a:p>
      </dgm:t>
    </dgm:pt>
    <dgm:pt modelId="{9797BD45-4955-47DC-B2C1-AA950EF6B8D6}" type="parTrans" cxnId="{EA80B472-EDFF-42A7-A4BF-06CD7316931B}">
      <dgm:prSet/>
      <dgm:spPr/>
      <dgm:t>
        <a:bodyPr/>
        <a:lstStyle/>
        <a:p>
          <a:endParaRPr lang="en-US"/>
        </a:p>
      </dgm:t>
    </dgm:pt>
    <dgm:pt modelId="{3C82F2DA-5DB5-4EB1-939C-DDAADDF71D1B}" type="sibTrans" cxnId="{EA80B472-EDFF-42A7-A4BF-06CD7316931B}">
      <dgm:prSet/>
      <dgm:spPr/>
      <dgm:t>
        <a:bodyPr/>
        <a:lstStyle/>
        <a:p>
          <a:endParaRPr lang="en-US"/>
        </a:p>
      </dgm:t>
    </dgm:pt>
    <dgm:pt modelId="{AB1B76A8-E1C1-40E8-9E69-837E731881F0}">
      <dgm:prSet phldrT="[Text]" custT="1"/>
      <dgm:spPr>
        <a:solidFill>
          <a:schemeClr val="accent4"/>
        </a:solidFill>
      </dgm:spPr>
      <dgm:t>
        <a:bodyPr/>
        <a:lstStyle/>
        <a:p>
          <a:endParaRPr lang="en-US" sz="1400" b="1" dirty="0"/>
        </a:p>
        <a:p>
          <a:r>
            <a:rPr lang="en-US" sz="1400" b="1" dirty="0"/>
            <a:t>OCA, ECA’s Strategic Framework, MTPF, PPB, ABP</a:t>
          </a:r>
        </a:p>
      </dgm:t>
    </dgm:pt>
    <dgm:pt modelId="{92F8E299-5E1A-48E7-852E-312BFD395CCE}" type="parTrans" cxnId="{FF7D28F1-E034-4341-A8CA-1391AE9B53FB}">
      <dgm:prSet/>
      <dgm:spPr/>
      <dgm:t>
        <a:bodyPr/>
        <a:lstStyle/>
        <a:p>
          <a:endParaRPr lang="en-US"/>
        </a:p>
      </dgm:t>
    </dgm:pt>
    <dgm:pt modelId="{05D49F6C-0F61-4C69-AF30-4C37AEFC64B4}" type="sibTrans" cxnId="{FF7D28F1-E034-4341-A8CA-1391AE9B53FB}">
      <dgm:prSet/>
      <dgm:spPr/>
      <dgm:t>
        <a:bodyPr/>
        <a:lstStyle/>
        <a:p>
          <a:endParaRPr lang="en-US"/>
        </a:p>
      </dgm:t>
    </dgm:pt>
    <dgm:pt modelId="{8F95FDA9-EDF5-413F-AB58-E36D81A19039}">
      <dgm:prSet phldrT="[Text]"/>
      <dgm:spPr/>
      <dgm:t>
        <a:bodyPr/>
        <a:lstStyle/>
        <a:p>
          <a:r>
            <a:rPr lang="en-US" b="1" dirty="0"/>
            <a:t>TRACK 3</a:t>
          </a:r>
        </a:p>
      </dgm:t>
    </dgm:pt>
    <dgm:pt modelId="{3CF22CAD-4EAD-4A86-AAE0-D523E3DD39E8}" type="parTrans" cxnId="{97A6DB03-A421-4BAD-A15F-01C97BD82AD2}">
      <dgm:prSet/>
      <dgm:spPr/>
      <dgm:t>
        <a:bodyPr/>
        <a:lstStyle/>
        <a:p>
          <a:endParaRPr lang="en-US"/>
        </a:p>
      </dgm:t>
    </dgm:pt>
    <dgm:pt modelId="{50332EBD-3C13-4857-AC32-94112C0F42DC}" type="sibTrans" cxnId="{97A6DB03-A421-4BAD-A15F-01C97BD82AD2}">
      <dgm:prSet/>
      <dgm:spPr/>
      <dgm:t>
        <a:bodyPr/>
        <a:lstStyle/>
        <a:p>
          <a:endParaRPr lang="en-US"/>
        </a:p>
      </dgm:t>
    </dgm:pt>
    <dgm:pt modelId="{471BB08B-197D-4C49-8D33-5FA9B08F2B7E}" type="pres">
      <dgm:prSet presAssocID="{7E87B6C8-7EDF-4C52-90B4-12CC20A0144E}" presName="compositeShape" presStyleCnt="0">
        <dgm:presLayoutVars>
          <dgm:chMax val="9"/>
          <dgm:dir/>
          <dgm:resizeHandles val="exact"/>
        </dgm:presLayoutVars>
      </dgm:prSet>
      <dgm:spPr/>
    </dgm:pt>
    <dgm:pt modelId="{BDAF4374-D774-4705-A0ED-F56C7545842B}" type="pres">
      <dgm:prSet presAssocID="{7E87B6C8-7EDF-4C52-90B4-12CC20A0144E}" presName="triangle1" presStyleLbl="node1" presStyleIdx="0" presStyleCnt="4">
        <dgm:presLayoutVars>
          <dgm:bulletEnabled val="1"/>
        </dgm:presLayoutVars>
      </dgm:prSet>
      <dgm:spPr/>
    </dgm:pt>
    <dgm:pt modelId="{90A74634-B64A-44EF-90C3-05F20B8A1539}" type="pres">
      <dgm:prSet presAssocID="{7E87B6C8-7EDF-4C52-90B4-12CC20A0144E}" presName="triangle2" presStyleLbl="node1" presStyleIdx="1" presStyleCnt="4">
        <dgm:presLayoutVars>
          <dgm:bulletEnabled val="1"/>
        </dgm:presLayoutVars>
      </dgm:prSet>
      <dgm:spPr/>
    </dgm:pt>
    <dgm:pt modelId="{0589131A-5C05-42E9-8192-6826C28A7FFA}" type="pres">
      <dgm:prSet presAssocID="{7E87B6C8-7EDF-4C52-90B4-12CC20A0144E}" presName="triangle3" presStyleLbl="node1" presStyleIdx="2" presStyleCnt="4">
        <dgm:presLayoutVars>
          <dgm:bulletEnabled val="1"/>
        </dgm:presLayoutVars>
      </dgm:prSet>
      <dgm:spPr/>
    </dgm:pt>
    <dgm:pt modelId="{646C83D1-7020-4492-B76B-72873187B3A0}" type="pres">
      <dgm:prSet presAssocID="{7E87B6C8-7EDF-4C52-90B4-12CC20A0144E}" presName="triangle4" presStyleLbl="node1" presStyleIdx="3" presStyleCnt="4">
        <dgm:presLayoutVars>
          <dgm:bulletEnabled val="1"/>
        </dgm:presLayoutVars>
      </dgm:prSet>
      <dgm:spPr/>
    </dgm:pt>
  </dgm:ptLst>
  <dgm:cxnLst>
    <dgm:cxn modelId="{97A6DB03-A421-4BAD-A15F-01C97BD82AD2}" srcId="{7E87B6C8-7EDF-4C52-90B4-12CC20A0144E}" destId="{8F95FDA9-EDF5-413F-AB58-E36D81A19039}" srcOrd="3" destOrd="0" parTransId="{3CF22CAD-4EAD-4A86-AAE0-D523E3DD39E8}" sibTransId="{50332EBD-3C13-4857-AC32-94112C0F42DC}"/>
    <dgm:cxn modelId="{6FC78E0F-1D9F-4924-89FE-F67FE48A6FB1}" type="presOf" srcId="{AB1B76A8-E1C1-40E8-9E69-837E731881F0}" destId="{0589131A-5C05-42E9-8192-6826C28A7FFA}" srcOrd="0" destOrd="0" presId="urn:microsoft.com/office/officeart/2005/8/layout/pyramid4"/>
    <dgm:cxn modelId="{832BCD18-9DB1-41D6-B618-B29279234C21}" type="presOf" srcId="{7E87B6C8-7EDF-4C52-90B4-12CC20A0144E}" destId="{471BB08B-197D-4C49-8D33-5FA9B08F2B7E}" srcOrd="0" destOrd="0" presId="urn:microsoft.com/office/officeart/2005/8/layout/pyramid4"/>
    <dgm:cxn modelId="{B9721424-6683-4D60-92DD-571579CCB457}" type="presOf" srcId="{8F95FDA9-EDF5-413F-AB58-E36D81A19039}" destId="{646C83D1-7020-4492-B76B-72873187B3A0}" srcOrd="0" destOrd="0" presId="urn:microsoft.com/office/officeart/2005/8/layout/pyramid4"/>
    <dgm:cxn modelId="{A6507537-C0F8-4225-A6AD-D5A3D7D9F52B}" type="presOf" srcId="{6D734E8B-06C3-4D8D-AC89-AAF1ED9E2F51}" destId="{90A74634-B64A-44EF-90C3-05F20B8A1539}" srcOrd="0" destOrd="0" presId="urn:microsoft.com/office/officeart/2005/8/layout/pyramid4"/>
    <dgm:cxn modelId="{522FE668-A252-4B0A-A2D3-316FBD191BF3}" type="presOf" srcId="{58B086AF-8BAB-4020-9189-BC1610DA3B06}" destId="{BDAF4374-D774-4705-A0ED-F56C7545842B}" srcOrd="0" destOrd="0" presId="urn:microsoft.com/office/officeart/2005/8/layout/pyramid4"/>
    <dgm:cxn modelId="{EA80B472-EDFF-42A7-A4BF-06CD7316931B}" srcId="{7E87B6C8-7EDF-4C52-90B4-12CC20A0144E}" destId="{6D734E8B-06C3-4D8D-AC89-AAF1ED9E2F51}" srcOrd="1" destOrd="0" parTransId="{9797BD45-4955-47DC-B2C1-AA950EF6B8D6}" sibTransId="{3C82F2DA-5DB5-4EB1-939C-DDAADDF71D1B}"/>
    <dgm:cxn modelId="{63499BEA-3322-487E-95B9-3BAD2A108863}" srcId="{7E87B6C8-7EDF-4C52-90B4-12CC20A0144E}" destId="{58B086AF-8BAB-4020-9189-BC1610DA3B06}" srcOrd="0" destOrd="0" parTransId="{0B4946DC-B466-4D52-8C71-5A1CCD256237}" sibTransId="{65E24A8D-D090-4C21-BD44-DA962593EC88}"/>
    <dgm:cxn modelId="{FF7D28F1-E034-4341-A8CA-1391AE9B53FB}" srcId="{7E87B6C8-7EDF-4C52-90B4-12CC20A0144E}" destId="{AB1B76A8-E1C1-40E8-9E69-837E731881F0}" srcOrd="2" destOrd="0" parTransId="{92F8E299-5E1A-48E7-852E-312BFD395CCE}" sibTransId="{05D49F6C-0F61-4C69-AF30-4C37AEFC64B4}"/>
    <dgm:cxn modelId="{BA929FDA-DBF1-419A-9432-BD58F6315077}" type="presParOf" srcId="{471BB08B-197D-4C49-8D33-5FA9B08F2B7E}" destId="{BDAF4374-D774-4705-A0ED-F56C7545842B}" srcOrd="0" destOrd="0" presId="urn:microsoft.com/office/officeart/2005/8/layout/pyramid4"/>
    <dgm:cxn modelId="{5812749E-DD3C-48F0-BB92-2B44F7E29C40}" type="presParOf" srcId="{471BB08B-197D-4C49-8D33-5FA9B08F2B7E}" destId="{90A74634-B64A-44EF-90C3-05F20B8A1539}" srcOrd="1" destOrd="0" presId="urn:microsoft.com/office/officeart/2005/8/layout/pyramid4"/>
    <dgm:cxn modelId="{67FA0BD6-F956-441C-A7BA-2572DA69B51A}" type="presParOf" srcId="{471BB08B-197D-4C49-8D33-5FA9B08F2B7E}" destId="{0589131A-5C05-42E9-8192-6826C28A7FFA}" srcOrd="2" destOrd="0" presId="urn:microsoft.com/office/officeart/2005/8/layout/pyramid4"/>
    <dgm:cxn modelId="{AEB1F5A6-8CA5-4C6B-BAF1-2E21982FA7F2}" type="presParOf" srcId="{471BB08B-197D-4C49-8D33-5FA9B08F2B7E}" destId="{646C83D1-7020-4492-B76B-72873187B3A0}" srcOrd="3" destOrd="0" presId="urn:microsoft.com/office/officeart/2005/8/layout/pyramid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AF4374-D774-4705-A0ED-F56C7545842B}">
      <dsp:nvSpPr>
        <dsp:cNvPr id="0" name=""/>
        <dsp:cNvSpPr/>
      </dsp:nvSpPr>
      <dsp:spPr>
        <a:xfrm>
          <a:off x="2115296" y="0"/>
          <a:ext cx="2109246" cy="2109246"/>
        </a:xfrm>
        <a:prstGeom prst="triangl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TRACK 1</a:t>
          </a:r>
        </a:p>
      </dsp:txBody>
      <dsp:txXfrm>
        <a:off x="2642608" y="1054623"/>
        <a:ext cx="1054623" cy="1054623"/>
      </dsp:txXfrm>
    </dsp:sp>
    <dsp:sp modelId="{90A74634-B64A-44EF-90C3-05F20B8A1539}">
      <dsp:nvSpPr>
        <dsp:cNvPr id="0" name=""/>
        <dsp:cNvSpPr/>
      </dsp:nvSpPr>
      <dsp:spPr>
        <a:xfrm>
          <a:off x="1060673" y="2109246"/>
          <a:ext cx="2109246" cy="2109246"/>
        </a:xfrm>
        <a:prstGeom prst="triangle">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TRACK 2</a:t>
          </a:r>
        </a:p>
      </dsp:txBody>
      <dsp:txXfrm>
        <a:off x="1587985" y="3163869"/>
        <a:ext cx="1054623" cy="1054623"/>
      </dsp:txXfrm>
    </dsp:sp>
    <dsp:sp modelId="{0589131A-5C05-42E9-8192-6826C28A7FFA}">
      <dsp:nvSpPr>
        <dsp:cNvPr id="0" name=""/>
        <dsp:cNvSpPr/>
      </dsp:nvSpPr>
      <dsp:spPr>
        <a:xfrm rot="10800000">
          <a:off x="2115296" y="2109246"/>
          <a:ext cx="2109246" cy="2109246"/>
        </a:xfrm>
        <a:prstGeom prst="triangle">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endParaRPr lang="en-US" sz="1400" b="1" kern="1200" dirty="0"/>
        </a:p>
        <a:p>
          <a:pPr marL="0" lvl="0" indent="0" algn="ctr" defTabSz="622300">
            <a:lnSpc>
              <a:spcPct val="90000"/>
            </a:lnSpc>
            <a:spcBef>
              <a:spcPct val="0"/>
            </a:spcBef>
            <a:spcAft>
              <a:spcPct val="35000"/>
            </a:spcAft>
            <a:buNone/>
          </a:pPr>
          <a:r>
            <a:rPr lang="en-US" sz="1400" b="1" kern="1200" dirty="0"/>
            <a:t>OCA, ECA’s Strategic Framework, MTPF, PPB, ABP</a:t>
          </a:r>
        </a:p>
      </dsp:txBody>
      <dsp:txXfrm rot="10800000">
        <a:off x="2642607" y="2109246"/>
        <a:ext cx="1054623" cy="1054623"/>
      </dsp:txXfrm>
    </dsp:sp>
    <dsp:sp modelId="{646C83D1-7020-4492-B76B-72873187B3A0}">
      <dsp:nvSpPr>
        <dsp:cNvPr id="0" name=""/>
        <dsp:cNvSpPr/>
      </dsp:nvSpPr>
      <dsp:spPr>
        <a:xfrm>
          <a:off x="3169919" y="2109246"/>
          <a:ext cx="2109246" cy="2109246"/>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t>TRACK 3</a:t>
          </a:r>
        </a:p>
      </dsp:txBody>
      <dsp:txXfrm>
        <a:off x="3697231" y="3163869"/>
        <a:ext cx="1054623" cy="1054623"/>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15/03/2023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3591791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15/03/2023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2657776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15/03/2023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693964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sentationFro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D6D54DF-72D2-FE49-A5B9-714BC5CD175F}"/>
              </a:ext>
            </a:extLst>
          </p:cNvPr>
          <p:cNvPicPr>
            <a:picLocks noChangeAspect="1"/>
          </p:cNvPicPr>
          <p:nvPr userDrawn="1"/>
        </p:nvPicPr>
        <p:blipFill>
          <a:blip r:embed="rId2"/>
          <a:srcRect/>
          <a:stretch/>
        </p:blipFill>
        <p:spPr>
          <a:xfrm>
            <a:off x="0" y="-66674"/>
            <a:ext cx="12192000" cy="2512541"/>
          </a:xfrm>
          <a:prstGeom prst="rect">
            <a:avLst/>
          </a:prstGeom>
        </p:spPr>
      </p:pic>
      <p:sp>
        <p:nvSpPr>
          <p:cNvPr id="2" name="Title 1">
            <a:extLst>
              <a:ext uri="{FF2B5EF4-FFF2-40B4-BE49-F238E27FC236}">
                <a16:creationId xmlns:a16="http://schemas.microsoft.com/office/drawing/2014/main" id="{F85A2DDD-2812-9742-BE95-02C91D568D44}"/>
              </a:ext>
            </a:extLst>
          </p:cNvPr>
          <p:cNvSpPr>
            <a:spLocks noGrp="1"/>
          </p:cNvSpPr>
          <p:nvPr>
            <p:ph type="title" hasCustomPrompt="1"/>
          </p:nvPr>
        </p:nvSpPr>
        <p:spPr>
          <a:xfrm>
            <a:off x="510300" y="3324520"/>
            <a:ext cx="11171400" cy="2175228"/>
          </a:xfrm>
        </p:spPr>
        <p:txBody>
          <a:bodyPr>
            <a:normAutofit/>
          </a:bodyPr>
          <a:lstStyle>
            <a:lvl1pPr algn="ctr">
              <a:defRPr sz="1800" b="1" i="0" baseline="0">
                <a:latin typeface="Lucida Sans" panose="020B0602030504020204" pitchFamily="34" charset="77"/>
              </a:defRPr>
            </a:lvl1pPr>
          </a:lstStyle>
          <a:p>
            <a:r>
              <a:rPr lang="en-US" dirty="0">
                <a:latin typeface="Arial" panose="020B0604020202020204" pitchFamily="34" charset="0"/>
                <a:cs typeface="Arial" panose="020B0604020202020204" pitchFamily="34" charset="0"/>
              </a:rPr>
              <a:t>Title of presentation</a:t>
            </a:r>
            <a:br>
              <a:rPr lang="en-US" dirty="0">
                <a:latin typeface="Arial" panose="020B0604020202020204" pitchFamily="34" charset="0"/>
                <a:cs typeface="Arial" panose="020B0604020202020204" pitchFamily="34" charset="0"/>
              </a:rPr>
            </a:br>
            <a:br>
              <a:rPr lang="en-US" sz="21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Name of presenter</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Title, Division</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[Exact delivery date]</a:t>
            </a:r>
            <a:endParaRPr lang="en-US" dirty="0"/>
          </a:p>
        </p:txBody>
      </p:sp>
      <p:pic>
        <p:nvPicPr>
          <p:cNvPr id="10" name="Picture 9" descr="A close up of a logo&#10;&#10;Description automatically generated">
            <a:extLst>
              <a:ext uri="{FF2B5EF4-FFF2-40B4-BE49-F238E27FC236}">
                <a16:creationId xmlns:a16="http://schemas.microsoft.com/office/drawing/2014/main" id="{6492DEB6-C0F2-8C48-A6E7-B6D175F0CD88}"/>
              </a:ext>
            </a:extLst>
          </p:cNvPr>
          <p:cNvPicPr>
            <a:picLocks noChangeAspect="1"/>
          </p:cNvPicPr>
          <p:nvPr userDrawn="1"/>
        </p:nvPicPr>
        <p:blipFill>
          <a:blip r:embed="rId3"/>
          <a:stretch>
            <a:fillRect/>
          </a:stretch>
        </p:blipFill>
        <p:spPr>
          <a:xfrm>
            <a:off x="529503" y="433955"/>
            <a:ext cx="3618548" cy="378701"/>
          </a:xfrm>
          <a:prstGeom prst="rect">
            <a:avLst/>
          </a:prstGeom>
        </p:spPr>
      </p:pic>
      <p:pic>
        <p:nvPicPr>
          <p:cNvPr id="12" name="Picture 11" descr="A picture containing graphical user interface&#10;&#10;Description automatically generated">
            <a:extLst>
              <a:ext uri="{FF2B5EF4-FFF2-40B4-BE49-F238E27FC236}">
                <a16:creationId xmlns:a16="http://schemas.microsoft.com/office/drawing/2014/main" id="{619A4FEE-386F-4FB4-BF09-1C2DED36252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256117" y="1443384"/>
            <a:ext cx="4148888" cy="1401176"/>
          </a:xfrm>
          <a:prstGeom prst="rect">
            <a:avLst/>
          </a:prstGeom>
        </p:spPr>
      </p:pic>
    </p:spTree>
    <p:extLst>
      <p:ext uri="{BB962C8B-B14F-4D97-AF65-F5344CB8AC3E}">
        <p14:creationId xmlns:p14="http://schemas.microsoft.com/office/powerpoint/2010/main" val="459364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200" y="1825625"/>
            <a:ext cx="11289600" cy="4351338"/>
          </a:xfrm>
        </p:spPr>
        <p:txBody>
          <a:bodyPr>
            <a:normAutofit/>
          </a:bodyPr>
          <a:lstStyle>
            <a:lvl1pPr>
              <a:defRPr sz="1575">
                <a:latin typeface="Arial" panose="020B0604020202020204" pitchFamily="34" charset="0"/>
                <a:cs typeface="Arial" panose="020B0604020202020204" pitchFamily="34" charset="0"/>
              </a:defRPr>
            </a:lvl1pPr>
            <a:lvl2pPr>
              <a:defRPr sz="1575">
                <a:latin typeface="Arial" panose="020B0604020202020204" pitchFamily="34" charset="0"/>
                <a:cs typeface="Arial" panose="020B0604020202020204" pitchFamily="34" charset="0"/>
              </a:defRPr>
            </a:lvl2pPr>
            <a:lvl3pPr>
              <a:defRPr sz="1575">
                <a:latin typeface="Arial" panose="020B0604020202020204" pitchFamily="34" charset="0"/>
                <a:cs typeface="Arial" panose="020B0604020202020204" pitchFamily="34" charset="0"/>
              </a:defRPr>
            </a:lvl3pPr>
            <a:lvl4pPr>
              <a:defRPr sz="1575">
                <a:latin typeface="Arial" panose="020B0604020202020204" pitchFamily="34" charset="0"/>
                <a:cs typeface="Arial" panose="020B0604020202020204" pitchFamily="34" charset="0"/>
              </a:defRPr>
            </a:lvl4pPr>
            <a:lvl5pPr>
              <a:defRPr sz="1575">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Content Placeholder 4">
            <a:extLst>
              <a:ext uri="{FF2B5EF4-FFF2-40B4-BE49-F238E27FC236}">
                <a16:creationId xmlns:a16="http://schemas.microsoft.com/office/drawing/2014/main" id="{5B475743-3A64-A74D-A307-659BB60BB78B}"/>
              </a:ext>
            </a:extLst>
          </p:cNvPr>
          <p:cNvPicPr>
            <a:picLocks noChangeAspect="1"/>
          </p:cNvPicPr>
          <p:nvPr userDrawn="1"/>
        </p:nvPicPr>
        <p:blipFill rotWithShape="1">
          <a:blip r:embed="rId2"/>
          <a:srcRect t="94676"/>
          <a:stretch/>
        </p:blipFill>
        <p:spPr>
          <a:xfrm>
            <a:off x="0" y="6492878"/>
            <a:ext cx="12192000" cy="365127"/>
          </a:xfrm>
          <a:prstGeom prst="rect">
            <a:avLst/>
          </a:prstGeom>
        </p:spPr>
      </p:pic>
      <p:pic>
        <p:nvPicPr>
          <p:cNvPr id="5" name="Picture 4" descr="A picture containing graphical user interface&#10;&#10;Description automatically generated">
            <a:extLst>
              <a:ext uri="{FF2B5EF4-FFF2-40B4-BE49-F238E27FC236}">
                <a16:creationId xmlns:a16="http://schemas.microsoft.com/office/drawing/2014/main" id="{9FB694E8-8ADF-4ADC-9520-523B679FF7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76784" y="241069"/>
            <a:ext cx="2810757" cy="922713"/>
          </a:xfrm>
          <a:prstGeom prst="rect">
            <a:avLst/>
          </a:prstGeom>
        </p:spPr>
      </p:pic>
    </p:spTree>
    <p:extLst>
      <p:ext uri="{BB962C8B-B14F-4D97-AF65-F5344CB8AC3E}">
        <p14:creationId xmlns:p14="http://schemas.microsoft.com/office/powerpoint/2010/main" val="319043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7" name="Picture 6" descr="A picture containing outdoor object, solar cell&#10;&#10;Description automatically generated">
            <a:extLst>
              <a:ext uri="{FF2B5EF4-FFF2-40B4-BE49-F238E27FC236}">
                <a16:creationId xmlns:a16="http://schemas.microsoft.com/office/drawing/2014/main" id="{6307C092-7B1C-BC4F-8088-BBECA502B88B}"/>
              </a:ext>
            </a:extLst>
          </p:cNvPr>
          <p:cNvPicPr>
            <a:picLocks noChangeAspect="1"/>
          </p:cNvPicPr>
          <p:nvPr userDrawn="1"/>
        </p:nvPicPr>
        <p:blipFill>
          <a:blip r:embed="rId2"/>
          <a:stretch>
            <a:fillRect/>
          </a:stretch>
        </p:blipFill>
        <p:spPr>
          <a:xfrm>
            <a:off x="0" y="5303520"/>
            <a:ext cx="12192000" cy="1554480"/>
          </a:xfrm>
          <a:prstGeom prst="rect">
            <a:avLst/>
          </a:prstGeom>
        </p:spPr>
      </p:pic>
      <p:pic>
        <p:nvPicPr>
          <p:cNvPr id="9" name="Picture 8" descr="A picture containing graphical user interface&#10;&#10;Description automatically generated">
            <a:extLst>
              <a:ext uri="{FF2B5EF4-FFF2-40B4-BE49-F238E27FC236}">
                <a16:creationId xmlns:a16="http://schemas.microsoft.com/office/drawing/2014/main" id="{9F6F980D-2EB1-40C6-A935-6E86C936F8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72494" y="520672"/>
            <a:ext cx="4148888" cy="1401176"/>
          </a:xfrm>
          <a:prstGeom prst="rect">
            <a:avLst/>
          </a:prstGeom>
        </p:spPr>
      </p:pic>
    </p:spTree>
    <p:extLst>
      <p:ext uri="{BB962C8B-B14F-4D97-AF65-F5344CB8AC3E}">
        <p14:creationId xmlns:p14="http://schemas.microsoft.com/office/powerpoint/2010/main" val="362202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43EB8-F0F7-4F58-999E-243676C81D79}" type="datetimeFigureOut">
              <a:rPr lang="en-GB" smtClean="0"/>
              <a:t>15/03/2023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557776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43EB8-F0F7-4F58-999E-243676C81D79}" type="datetimeFigureOut">
              <a:rPr lang="en-GB" smtClean="0"/>
              <a:t>15/03/2023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91135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43EB8-F0F7-4F58-999E-243676C81D79}" type="datetimeFigureOut">
              <a:rPr lang="en-GB" smtClean="0"/>
              <a:t>15/03/2023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3701501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43EB8-F0F7-4F58-999E-243676C81D79}" type="datetimeFigureOut">
              <a:rPr lang="en-GB" smtClean="0"/>
              <a:t>15/03/2023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1573048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43EB8-F0F7-4F58-999E-243676C81D79}" type="datetimeFigureOut">
              <a:rPr lang="en-GB" smtClean="0"/>
              <a:t>15/03/2023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1336251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43EB8-F0F7-4F58-999E-243676C81D79}" type="datetimeFigureOut">
              <a:rPr lang="en-GB" smtClean="0"/>
              <a:t>15/03/2023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2982366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43EB8-F0F7-4F58-999E-243676C81D79}" type="datetimeFigureOut">
              <a:rPr lang="en-GB" smtClean="0"/>
              <a:t>15/03/2023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01192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43EB8-F0F7-4F58-999E-243676C81D79}" type="datetimeFigureOut">
              <a:rPr lang="en-GB" smtClean="0"/>
              <a:t>15/03/2023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67C17-03A5-414F-9B7A-F87902DAED50}" type="slidenum">
              <a:rPr lang="en-GB" smtClean="0"/>
              <a:t>‹#›</a:t>
            </a:fld>
            <a:endParaRPr lang="en-GB"/>
          </a:p>
        </p:txBody>
      </p:sp>
    </p:spTree>
    <p:extLst>
      <p:ext uri="{BB962C8B-B14F-4D97-AF65-F5344CB8AC3E}">
        <p14:creationId xmlns:p14="http://schemas.microsoft.com/office/powerpoint/2010/main" val="966675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43EB8-F0F7-4F58-999E-243676C81D79}" type="datetimeFigureOut">
              <a:rPr lang="en-GB" smtClean="0"/>
              <a:t>15/03/2023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67C17-03A5-414F-9B7A-F87902DAED50}" type="slidenum">
              <a:rPr lang="en-GB" smtClean="0"/>
              <a:t>‹#›</a:t>
            </a:fld>
            <a:endParaRPr lang="en-GB"/>
          </a:p>
        </p:txBody>
      </p:sp>
    </p:spTree>
    <p:extLst>
      <p:ext uri="{BB962C8B-B14F-4D97-AF65-F5344CB8AC3E}">
        <p14:creationId xmlns:p14="http://schemas.microsoft.com/office/powerpoint/2010/main" val="104724410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neca.org/eca-events/sites/default/files/resources/documents/com2023/e2300309_draft-proposed-programme-budget-for-2024.pdf" TargetMode="External"/><Relationship Id="rId2" Type="http://schemas.openxmlformats.org/officeDocument/2006/relationships/hyperlink" Target="https://www.uneca.org/eca-events/sites/default/files/resources/documents/com2023/E_ECA_COE_41_18_E.pdf"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www.uneca.org/cfm2023" TargetMode="Externa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57F4CF9-040F-430C-841B-2DA3623F0648}"/>
              </a:ext>
            </a:extLst>
          </p:cNvPr>
          <p:cNvSpPr/>
          <p:nvPr/>
        </p:nvSpPr>
        <p:spPr>
          <a:xfrm>
            <a:off x="3151802" y="3308614"/>
            <a:ext cx="5888395" cy="3200876"/>
          </a:xfrm>
          <a:prstGeom prst="rect">
            <a:avLst/>
          </a:prstGeom>
        </p:spPr>
        <p:txBody>
          <a:bodyPr wrap="square">
            <a:spAutoFit/>
          </a:bodyPr>
          <a:lstStyle/>
          <a:p>
            <a:pPr algn="ctr"/>
            <a:r>
              <a:rPr lang="en-US" sz="2800" b="1" dirty="0">
                <a:latin typeface="Arial" panose="020B0604020202020204" pitchFamily="34" charset="0"/>
                <a:cs typeface="Arial" panose="020B0604020202020204" pitchFamily="34" charset="0"/>
              </a:rPr>
              <a:t>2024 Proposed </a:t>
            </a:r>
            <a:r>
              <a:rPr lang="en-US" sz="2800" b="1" dirty="0" err="1">
                <a:latin typeface="Arial" panose="020B0604020202020204" pitchFamily="34" charset="0"/>
                <a:cs typeface="Arial" panose="020B0604020202020204" pitchFamily="34" charset="0"/>
              </a:rPr>
              <a:t>Programme</a:t>
            </a:r>
            <a:r>
              <a:rPr lang="en-US" sz="2800" b="1" dirty="0">
                <a:latin typeface="Arial" panose="020B0604020202020204" pitchFamily="34" charset="0"/>
                <a:cs typeface="Arial" panose="020B0604020202020204" pitchFamily="34" charset="0"/>
              </a:rPr>
              <a:t> Plan</a:t>
            </a:r>
          </a:p>
          <a:p>
            <a:pPr algn="ctr"/>
            <a:endParaRPr lang="en-GB" kern="700" dirty="0">
              <a:effectLst/>
              <a:latin typeface="Arial" panose="020B0604020202020204" pitchFamily="34" charset="0"/>
              <a:ea typeface="Times New Roman" panose="02020603050405020304" pitchFamily="18" charset="0"/>
              <a:cs typeface="Arial" panose="020B0604020202020204" pitchFamily="34" charset="0"/>
            </a:endParaRPr>
          </a:p>
          <a:p>
            <a:pPr algn="ctr"/>
            <a:r>
              <a:rPr lang="en-GB" kern="700" dirty="0">
                <a:effectLst/>
                <a:latin typeface="Arial" panose="020B0604020202020204" pitchFamily="34" charset="0"/>
                <a:ea typeface="Times New Roman" panose="02020603050405020304" pitchFamily="18" charset="0"/>
                <a:cs typeface="Arial" panose="020B0604020202020204" pitchFamily="34" charset="0"/>
              </a:rPr>
              <a:t>(</a:t>
            </a:r>
            <a:r>
              <a:rPr lang="en-US" b="1" i="1" dirty="0">
                <a:latin typeface="Arial" panose="020B0604020202020204" pitchFamily="34" charset="0"/>
                <a:cs typeface="Arial" panose="020B0604020202020204" pitchFamily="34" charset="0"/>
              </a:rPr>
              <a:t>Doc Ref. No.: </a:t>
            </a:r>
            <a:r>
              <a:rPr lang="en-GB" b="1" kern="700" dirty="0">
                <a:effectLst/>
                <a:latin typeface="Arial" panose="020B0604020202020204" pitchFamily="34" charset="0"/>
                <a:ea typeface="Times New Roman" panose="02020603050405020304" pitchFamily="18" charset="0"/>
                <a:cs typeface="Arial" panose="020B0604020202020204" pitchFamily="34" charset="0"/>
                <a:hlinkClick r:id="rId2"/>
              </a:rPr>
              <a:t>E/ECA/COE/41/18 </a:t>
            </a:r>
            <a:r>
              <a:rPr lang="en-GB" b="1" kern="700" dirty="0">
                <a:effectLst/>
                <a:latin typeface="Arial" panose="020B0604020202020204" pitchFamily="34" charset="0"/>
                <a:ea typeface="Times New Roman" panose="02020603050405020304" pitchFamily="18" charset="0"/>
                <a:cs typeface="Arial" panose="020B0604020202020204" pitchFamily="34" charset="0"/>
              </a:rPr>
              <a:t>– Summary </a:t>
            </a:r>
          </a:p>
          <a:p>
            <a:pPr algn="ctr"/>
            <a:r>
              <a:rPr lang="en-GB" b="1" kern="700" spc="20" dirty="0">
                <a:effectLst/>
                <a:latin typeface="Arial" panose="020B0604020202020204" pitchFamily="34" charset="0"/>
                <a:ea typeface="Calibri" panose="020F0502020204030204" pitchFamily="34" charset="0"/>
                <a:cs typeface="Arial" panose="020B0604020202020204" pitchFamily="34" charset="0"/>
                <a:hlinkClick r:id="rId3"/>
              </a:rPr>
              <a:t>E/ECA/COE/41/INF/2</a:t>
            </a:r>
            <a:r>
              <a:rPr lang="en-GB" b="1" kern="700" spc="20" dirty="0">
                <a:effectLst/>
                <a:latin typeface="Arial" panose="020B0604020202020204" pitchFamily="34" charset="0"/>
                <a:ea typeface="Calibri" panose="020F0502020204030204" pitchFamily="34" charset="0"/>
                <a:cs typeface="Arial" panose="020B0604020202020204" pitchFamily="34" charset="0"/>
              </a:rPr>
              <a:t>)</a:t>
            </a:r>
            <a:br>
              <a:rPr lang="en-US"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Daya Bragante</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Chief, Corporate Policy and Planning Section (CPPS), SPORD</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16 March 2023</a:t>
            </a:r>
            <a:endParaRPr lang="en-US" sz="2000" dirty="0"/>
          </a:p>
        </p:txBody>
      </p:sp>
    </p:spTree>
    <p:extLst>
      <p:ext uri="{BB962C8B-B14F-4D97-AF65-F5344CB8AC3E}">
        <p14:creationId xmlns:p14="http://schemas.microsoft.com/office/powerpoint/2010/main" val="2473930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0975" y="324197"/>
            <a:ext cx="8292465" cy="461665"/>
          </a:xfrm>
          <a:prstGeom prst="rect">
            <a:avLst/>
          </a:prstGeom>
          <a:noFill/>
        </p:spPr>
        <p:txBody>
          <a:bodyPr wrap="square" rtlCol="0">
            <a:spAutoFit/>
          </a:bodyPr>
          <a:lstStyle/>
          <a:p>
            <a:r>
              <a:rPr lang="en-US" sz="2400" b="1" dirty="0">
                <a:solidFill>
                  <a:schemeClr val="bg1"/>
                </a:solidFill>
                <a:latin typeface="Arial" panose="020B0604020202020204" pitchFamily="34" charset="0"/>
                <a:cs typeface="Arial" panose="020B0604020202020204" pitchFamily="34" charset="0"/>
              </a:rPr>
              <a:t>Contextualization</a:t>
            </a:r>
          </a:p>
        </p:txBody>
      </p:sp>
      <p:sp>
        <p:nvSpPr>
          <p:cNvPr id="3" name="Circle: Hollow 11">
            <a:extLst>
              <a:ext uri="{FF2B5EF4-FFF2-40B4-BE49-F238E27FC236}">
                <a16:creationId xmlns:a16="http://schemas.microsoft.com/office/drawing/2014/main" id="{B376198B-2AC7-424B-B64A-E53CFD9163D9}"/>
              </a:ext>
            </a:extLst>
          </p:cNvPr>
          <p:cNvSpPr/>
          <p:nvPr/>
        </p:nvSpPr>
        <p:spPr>
          <a:xfrm>
            <a:off x="2729346" y="1163781"/>
            <a:ext cx="5463988" cy="5152261"/>
          </a:xfrm>
          <a:prstGeom prst="donut">
            <a:avLst>
              <a:gd name="adj" fmla="val 12667"/>
            </a:avLst>
          </a:prstGeom>
          <a:solidFill>
            <a:srgbClr val="FFFF00"/>
          </a:solidFill>
          <a:ln>
            <a:noFill/>
          </a:ln>
          <a:effectLst>
            <a:outerShdw blurRad="101600" dist="381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Freeform: Shape 2">
            <a:extLst>
              <a:ext uri="{FF2B5EF4-FFF2-40B4-BE49-F238E27FC236}">
                <a16:creationId xmlns:a16="http://schemas.microsoft.com/office/drawing/2014/main" id="{3091B22B-F858-4553-AC54-BAFC5A30C8FD}"/>
              </a:ext>
            </a:extLst>
          </p:cNvPr>
          <p:cNvSpPr/>
          <p:nvPr/>
        </p:nvSpPr>
        <p:spPr>
          <a:xfrm rot="5400000" flipH="1">
            <a:off x="8850972" y="1174101"/>
            <a:ext cx="1213226" cy="3253393"/>
          </a:xfrm>
          <a:custGeom>
            <a:avLst/>
            <a:gdLst>
              <a:gd name="connsiteX0" fmla="*/ 981176 w 1213226"/>
              <a:gd name="connsiteY0" fmla="*/ 2957249 h 3253393"/>
              <a:gd name="connsiteX1" fmla="*/ 636943 w 1213226"/>
              <a:gd name="connsiteY1" fmla="*/ 3174419 h 3253393"/>
              <a:gd name="connsiteX2" fmla="*/ 292710 w 1213226"/>
              <a:gd name="connsiteY2" fmla="*/ 2957249 h 3253393"/>
              <a:gd name="connsiteX3" fmla="*/ 636943 w 1213226"/>
              <a:gd name="connsiteY3" fmla="*/ 2740079 h 3253393"/>
              <a:gd name="connsiteX4" fmla="*/ 981176 w 1213226"/>
              <a:gd name="connsiteY4" fmla="*/ 2957249 h 3253393"/>
              <a:gd name="connsiteX5" fmla="*/ 1213226 w 1213226"/>
              <a:gd name="connsiteY5" fmla="*/ 3253393 h 3253393"/>
              <a:gd name="connsiteX6" fmla="*/ 1213226 w 1213226"/>
              <a:gd name="connsiteY6" fmla="*/ 150369 h 3253393"/>
              <a:gd name="connsiteX7" fmla="*/ 1062859 w 1213226"/>
              <a:gd name="connsiteY7" fmla="*/ 0 h 3253393"/>
              <a:gd name="connsiteX8" fmla="*/ 150367 w 1213226"/>
              <a:gd name="connsiteY8" fmla="*/ 0 h 3253393"/>
              <a:gd name="connsiteX9" fmla="*/ 0 w 1213226"/>
              <a:gd name="connsiteY9" fmla="*/ 150369 h 3253393"/>
              <a:gd name="connsiteX10" fmla="*/ 0 w 1213226"/>
              <a:gd name="connsiteY10" fmla="*/ 3253393 h 325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3226" h="3253393">
                <a:moveTo>
                  <a:pt x="981176" y="2957249"/>
                </a:moveTo>
                <a:cubicBezTo>
                  <a:pt x="981176" y="3077189"/>
                  <a:pt x="827058" y="3174419"/>
                  <a:pt x="636943" y="3174419"/>
                </a:cubicBezTo>
                <a:cubicBezTo>
                  <a:pt x="446828" y="3174419"/>
                  <a:pt x="292710" y="3077189"/>
                  <a:pt x="292710" y="2957249"/>
                </a:cubicBezTo>
                <a:cubicBezTo>
                  <a:pt x="292710" y="2837309"/>
                  <a:pt x="446828" y="2740079"/>
                  <a:pt x="636943" y="2740079"/>
                </a:cubicBezTo>
                <a:cubicBezTo>
                  <a:pt x="827058" y="2740079"/>
                  <a:pt x="981176" y="2837309"/>
                  <a:pt x="981176" y="2957249"/>
                </a:cubicBezTo>
                <a:close/>
                <a:moveTo>
                  <a:pt x="1213226" y="3253393"/>
                </a:moveTo>
                <a:lnTo>
                  <a:pt x="1213226" y="150369"/>
                </a:lnTo>
                <a:cubicBezTo>
                  <a:pt x="1213226" y="67323"/>
                  <a:pt x="1145904" y="0"/>
                  <a:pt x="1062859" y="0"/>
                </a:cubicBezTo>
                <a:lnTo>
                  <a:pt x="150367" y="0"/>
                </a:lnTo>
                <a:cubicBezTo>
                  <a:pt x="67322" y="0"/>
                  <a:pt x="0" y="67323"/>
                  <a:pt x="0" y="150369"/>
                </a:cubicBezTo>
                <a:lnTo>
                  <a:pt x="0" y="3253393"/>
                </a:lnTo>
                <a:close/>
              </a:path>
            </a:pathLst>
          </a:custGeom>
          <a:gradFill>
            <a:gsLst>
              <a:gs pos="0">
                <a:srgbClr val="FEB868"/>
              </a:gs>
              <a:gs pos="94000">
                <a:srgbClr val="FE7A08"/>
              </a:gs>
            </a:gsLst>
            <a:lin ang="18000000" scaled="0"/>
          </a:gradFill>
          <a:ln>
            <a:noFill/>
          </a:ln>
          <a:effectLst>
            <a:outerShdw blurRad="889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reeform: Shape 13">
            <a:extLst>
              <a:ext uri="{FF2B5EF4-FFF2-40B4-BE49-F238E27FC236}">
                <a16:creationId xmlns:a16="http://schemas.microsoft.com/office/drawing/2014/main" id="{B0D9CEC1-0060-49E2-83F9-165701863F19}"/>
              </a:ext>
            </a:extLst>
          </p:cNvPr>
          <p:cNvSpPr/>
          <p:nvPr/>
        </p:nvSpPr>
        <p:spPr>
          <a:xfrm rot="20510721">
            <a:off x="7004514" y="2037700"/>
            <a:ext cx="1213223" cy="1121297"/>
          </a:xfrm>
          <a:custGeom>
            <a:avLst/>
            <a:gdLst>
              <a:gd name="connsiteX0" fmla="*/ 606612 w 1213223"/>
              <a:gd name="connsiteY0" fmla="*/ 0 h 1121297"/>
              <a:gd name="connsiteX1" fmla="*/ 842733 w 1213223"/>
              <a:gd name="connsiteY1" fmla="*/ 47671 h 1121297"/>
              <a:gd name="connsiteX2" fmla="*/ 924270 w 1213223"/>
              <a:gd name="connsiteY2" fmla="*/ 91928 h 1121297"/>
              <a:gd name="connsiteX3" fmla="*/ 924270 w 1213223"/>
              <a:gd name="connsiteY3" fmla="*/ 91928 h 1121297"/>
              <a:gd name="connsiteX4" fmla="*/ 945774 w 1213223"/>
              <a:gd name="connsiteY4" fmla="*/ 103600 h 1121297"/>
              <a:gd name="connsiteX5" fmla="*/ 1213223 w 1213223"/>
              <a:gd name="connsiteY5" fmla="*/ 606612 h 1121297"/>
              <a:gd name="connsiteX6" fmla="*/ 945774 w 1213223"/>
              <a:gd name="connsiteY6" fmla="*/ 1109624 h 1121297"/>
              <a:gd name="connsiteX7" fmla="*/ 924269 w 1213223"/>
              <a:gd name="connsiteY7" fmla="*/ 1121297 h 1121297"/>
              <a:gd name="connsiteX8" fmla="*/ 957985 w 1213223"/>
              <a:gd name="connsiteY8" fmla="*/ 900379 h 1121297"/>
              <a:gd name="connsiteX9" fmla="*/ 964033 w 1213223"/>
              <a:gd name="connsiteY9" fmla="*/ 820842 h 1121297"/>
              <a:gd name="connsiteX10" fmla="*/ 991956 w 1213223"/>
              <a:gd name="connsiteY10" fmla="*/ 769398 h 1121297"/>
              <a:gd name="connsiteX11" fmla="*/ 1024821 w 1213223"/>
              <a:gd name="connsiteY11" fmla="*/ 606612 h 1121297"/>
              <a:gd name="connsiteX12" fmla="*/ 991956 w 1213223"/>
              <a:gd name="connsiteY12" fmla="*/ 443826 h 1121297"/>
              <a:gd name="connsiteX13" fmla="*/ 964033 w 1213223"/>
              <a:gd name="connsiteY13" fmla="*/ 392382 h 1121297"/>
              <a:gd name="connsiteX14" fmla="*/ 964033 w 1213223"/>
              <a:gd name="connsiteY14" fmla="*/ 392380 h 1121297"/>
              <a:gd name="connsiteX15" fmla="*/ 953398 w 1213223"/>
              <a:gd name="connsiteY15" fmla="*/ 372787 h 1121297"/>
              <a:gd name="connsiteX16" fmla="*/ 606612 w 1213223"/>
              <a:gd name="connsiteY16" fmla="*/ 188402 h 1121297"/>
              <a:gd name="connsiteX17" fmla="*/ 259826 w 1213223"/>
              <a:gd name="connsiteY17" fmla="*/ 372787 h 1121297"/>
              <a:gd name="connsiteX18" fmla="*/ 235393 w 1213223"/>
              <a:gd name="connsiteY18" fmla="*/ 417801 h 1121297"/>
              <a:gd name="connsiteX19" fmla="*/ 221267 w 1213223"/>
              <a:gd name="connsiteY19" fmla="*/ 443826 h 1121297"/>
              <a:gd name="connsiteX20" fmla="*/ 188402 w 1213223"/>
              <a:gd name="connsiteY20" fmla="*/ 606612 h 1121297"/>
              <a:gd name="connsiteX21" fmla="*/ 221267 w 1213223"/>
              <a:gd name="connsiteY21" fmla="*/ 769398 h 1121297"/>
              <a:gd name="connsiteX22" fmla="*/ 235393 w 1213223"/>
              <a:gd name="connsiteY22" fmla="*/ 795423 h 1121297"/>
              <a:gd name="connsiteX23" fmla="*/ 233851 w 1213223"/>
              <a:gd name="connsiteY23" fmla="*/ 825956 h 1121297"/>
              <a:gd name="connsiteX24" fmla="*/ 201342 w 1213223"/>
              <a:gd name="connsiteY24" fmla="*/ 1038964 h 1121297"/>
              <a:gd name="connsiteX25" fmla="*/ 197923 w 1213223"/>
              <a:gd name="connsiteY25" fmla="*/ 1052261 h 1121297"/>
              <a:gd name="connsiteX26" fmla="*/ 177672 w 1213223"/>
              <a:gd name="connsiteY26" fmla="*/ 1035552 h 1121297"/>
              <a:gd name="connsiteX27" fmla="*/ 0 w 1213223"/>
              <a:gd name="connsiteY27" fmla="*/ 606612 h 1121297"/>
              <a:gd name="connsiteX28" fmla="*/ 177672 w 1213223"/>
              <a:gd name="connsiteY28" fmla="*/ 177672 h 1121297"/>
              <a:gd name="connsiteX29" fmla="*/ 197923 w 1213223"/>
              <a:gd name="connsiteY29" fmla="*/ 160964 h 1121297"/>
              <a:gd name="connsiteX30" fmla="*/ 267449 w 1213223"/>
              <a:gd name="connsiteY30" fmla="*/ 103600 h 1121297"/>
              <a:gd name="connsiteX31" fmla="*/ 606612 w 1213223"/>
              <a:gd name="connsiteY31" fmla="*/ 0 h 112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213223" h="1121297">
                <a:moveTo>
                  <a:pt x="606612" y="0"/>
                </a:moveTo>
                <a:cubicBezTo>
                  <a:pt x="690368" y="0"/>
                  <a:pt x="770159" y="16974"/>
                  <a:pt x="842733" y="47671"/>
                </a:cubicBezTo>
                <a:lnTo>
                  <a:pt x="924270" y="91928"/>
                </a:lnTo>
                <a:lnTo>
                  <a:pt x="924270" y="91928"/>
                </a:lnTo>
                <a:lnTo>
                  <a:pt x="945774" y="103600"/>
                </a:lnTo>
                <a:cubicBezTo>
                  <a:pt x="1107134" y="212612"/>
                  <a:pt x="1213223" y="397223"/>
                  <a:pt x="1213223" y="606612"/>
                </a:cubicBezTo>
                <a:cubicBezTo>
                  <a:pt x="1213223" y="816002"/>
                  <a:pt x="1107134" y="1000612"/>
                  <a:pt x="945774" y="1109624"/>
                </a:cubicBezTo>
                <a:lnTo>
                  <a:pt x="924269" y="1121297"/>
                </a:lnTo>
                <a:lnTo>
                  <a:pt x="957985" y="900379"/>
                </a:lnTo>
                <a:lnTo>
                  <a:pt x="964033" y="820842"/>
                </a:lnTo>
                <a:lnTo>
                  <a:pt x="991956" y="769398"/>
                </a:lnTo>
                <a:cubicBezTo>
                  <a:pt x="1013119" y="719364"/>
                  <a:pt x="1024821" y="664355"/>
                  <a:pt x="1024821" y="606612"/>
                </a:cubicBezTo>
                <a:cubicBezTo>
                  <a:pt x="1024821" y="548869"/>
                  <a:pt x="1013119" y="493860"/>
                  <a:pt x="991956" y="443826"/>
                </a:cubicBezTo>
                <a:lnTo>
                  <a:pt x="964033" y="392382"/>
                </a:lnTo>
                <a:lnTo>
                  <a:pt x="964033" y="392380"/>
                </a:lnTo>
                <a:lnTo>
                  <a:pt x="953398" y="372787"/>
                </a:lnTo>
                <a:cubicBezTo>
                  <a:pt x="878243" y="261542"/>
                  <a:pt x="750969" y="188402"/>
                  <a:pt x="606612" y="188402"/>
                </a:cubicBezTo>
                <a:cubicBezTo>
                  <a:pt x="462255" y="188402"/>
                  <a:pt x="334981" y="261542"/>
                  <a:pt x="259826" y="372787"/>
                </a:cubicBezTo>
                <a:lnTo>
                  <a:pt x="235393" y="417801"/>
                </a:lnTo>
                <a:lnTo>
                  <a:pt x="221267" y="443826"/>
                </a:lnTo>
                <a:cubicBezTo>
                  <a:pt x="200105" y="493860"/>
                  <a:pt x="188402" y="548869"/>
                  <a:pt x="188402" y="606612"/>
                </a:cubicBezTo>
                <a:cubicBezTo>
                  <a:pt x="188402" y="664355"/>
                  <a:pt x="200105" y="719364"/>
                  <a:pt x="221267" y="769398"/>
                </a:cubicBezTo>
                <a:lnTo>
                  <a:pt x="235393" y="795423"/>
                </a:lnTo>
                <a:lnTo>
                  <a:pt x="233851" y="825956"/>
                </a:lnTo>
                <a:cubicBezTo>
                  <a:pt x="226527" y="898075"/>
                  <a:pt x="215631" y="969137"/>
                  <a:pt x="201342" y="1038964"/>
                </a:cubicBezTo>
                <a:lnTo>
                  <a:pt x="197923" y="1052261"/>
                </a:lnTo>
                <a:lnTo>
                  <a:pt x="177672" y="1035552"/>
                </a:lnTo>
                <a:cubicBezTo>
                  <a:pt x="67897" y="925777"/>
                  <a:pt x="0" y="774124"/>
                  <a:pt x="0" y="606612"/>
                </a:cubicBezTo>
                <a:cubicBezTo>
                  <a:pt x="0" y="439101"/>
                  <a:pt x="67897" y="287448"/>
                  <a:pt x="177672" y="177672"/>
                </a:cubicBezTo>
                <a:lnTo>
                  <a:pt x="197923" y="160964"/>
                </a:lnTo>
                <a:lnTo>
                  <a:pt x="267449" y="103600"/>
                </a:lnTo>
                <a:cubicBezTo>
                  <a:pt x="364265" y="38192"/>
                  <a:pt x="480978" y="0"/>
                  <a:pt x="606612" y="0"/>
                </a:cubicBezTo>
                <a:close/>
              </a:path>
            </a:pathLst>
          </a:custGeom>
          <a:gradFill>
            <a:gsLst>
              <a:gs pos="0">
                <a:srgbClr val="FEB868"/>
              </a:gs>
              <a:gs pos="100000">
                <a:srgbClr val="FE7A08"/>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6" name="Oval 20">
            <a:extLst>
              <a:ext uri="{FF2B5EF4-FFF2-40B4-BE49-F238E27FC236}">
                <a16:creationId xmlns:a16="http://schemas.microsoft.com/office/drawing/2014/main" id="{83EDD46D-1704-4348-A6F2-5710835B44AB}"/>
              </a:ext>
            </a:extLst>
          </p:cNvPr>
          <p:cNvSpPr/>
          <p:nvPr/>
        </p:nvSpPr>
        <p:spPr>
          <a:xfrm>
            <a:off x="4409565" y="2688136"/>
            <a:ext cx="2103550" cy="2103550"/>
          </a:xfrm>
          <a:prstGeom prst="ellipse">
            <a:avLst/>
          </a:prstGeom>
          <a:gradFill>
            <a:gsLst>
              <a:gs pos="0">
                <a:schemeClr val="bg1">
                  <a:lumMod val="95000"/>
                </a:schemeClr>
              </a:gs>
              <a:gs pos="92000">
                <a:schemeClr val="bg1">
                  <a:lumMod val="85000"/>
                </a:schemeClr>
              </a:gs>
            </a:gsLst>
            <a:lin ang="15000000" scaled="0"/>
          </a:gradFill>
          <a:ln>
            <a:noFill/>
          </a:ln>
          <a:effectLst>
            <a:outerShdw blurRad="177800" dist="38100" dir="2700000" sx="102000" sy="102000" algn="tl" rotWithShape="0">
              <a:prstClr val="black">
                <a:alpha val="6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21">
            <a:extLst>
              <a:ext uri="{FF2B5EF4-FFF2-40B4-BE49-F238E27FC236}">
                <a16:creationId xmlns:a16="http://schemas.microsoft.com/office/drawing/2014/main" id="{32DA92CD-EEFD-4080-B595-8AEEF909CBEE}"/>
              </a:ext>
            </a:extLst>
          </p:cNvPr>
          <p:cNvSpPr/>
          <p:nvPr/>
        </p:nvSpPr>
        <p:spPr>
          <a:xfrm>
            <a:off x="3933047" y="2169724"/>
            <a:ext cx="3056586" cy="3056586"/>
          </a:xfrm>
          <a:prstGeom prst="ellipse">
            <a:avLst/>
          </a:prstGeom>
          <a:noFill/>
          <a:ln w="38100">
            <a:gradFill>
              <a:gsLst>
                <a:gs pos="38036">
                  <a:schemeClr val="tx1">
                    <a:lumMod val="85000"/>
                    <a:lumOff val="15000"/>
                  </a:schemeClr>
                </a:gs>
                <a:gs pos="21000">
                  <a:schemeClr val="accent1">
                    <a:lumMod val="5000"/>
                    <a:lumOff val="95000"/>
                  </a:schemeClr>
                </a:gs>
                <a:gs pos="62000">
                  <a:schemeClr val="bg1"/>
                </a:gs>
                <a:gs pos="89000">
                  <a:schemeClr val="bg1"/>
                </a:gs>
                <a:gs pos="100000">
                  <a:schemeClr val="tx1">
                    <a:lumMod val="85000"/>
                    <a:lumOff val="1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4">
            <a:extLst>
              <a:ext uri="{FF2B5EF4-FFF2-40B4-BE49-F238E27FC236}">
                <a16:creationId xmlns:a16="http://schemas.microsoft.com/office/drawing/2014/main" id="{5D77EA08-AB24-4A38-ADE7-FEC6CA69AF9B}"/>
              </a:ext>
            </a:extLst>
          </p:cNvPr>
          <p:cNvSpPr/>
          <p:nvPr/>
        </p:nvSpPr>
        <p:spPr>
          <a:xfrm rot="16200000">
            <a:off x="1097887" y="3771603"/>
            <a:ext cx="1213226" cy="3253391"/>
          </a:xfrm>
          <a:custGeom>
            <a:avLst/>
            <a:gdLst>
              <a:gd name="connsiteX0" fmla="*/ 985293 w 1213226"/>
              <a:gd name="connsiteY0" fmla="*/ 2968839 h 3253391"/>
              <a:gd name="connsiteX1" fmla="*/ 638583 w 1213226"/>
              <a:gd name="connsiteY1" fmla="*/ 2747859 h 3253391"/>
              <a:gd name="connsiteX2" fmla="*/ 291873 w 1213226"/>
              <a:gd name="connsiteY2" fmla="*/ 2968839 h 3253391"/>
              <a:gd name="connsiteX3" fmla="*/ 638583 w 1213226"/>
              <a:gd name="connsiteY3" fmla="*/ 3189819 h 3253391"/>
              <a:gd name="connsiteX4" fmla="*/ 985293 w 1213226"/>
              <a:gd name="connsiteY4" fmla="*/ 2968839 h 3253391"/>
              <a:gd name="connsiteX5" fmla="*/ 1213226 w 1213226"/>
              <a:gd name="connsiteY5" fmla="*/ 150367 h 3253391"/>
              <a:gd name="connsiteX6" fmla="*/ 1213226 w 1213226"/>
              <a:gd name="connsiteY6" fmla="*/ 3253391 h 3253391"/>
              <a:gd name="connsiteX7" fmla="*/ 0 w 1213226"/>
              <a:gd name="connsiteY7" fmla="*/ 3253391 h 3253391"/>
              <a:gd name="connsiteX8" fmla="*/ 0 w 1213226"/>
              <a:gd name="connsiteY8" fmla="*/ 150367 h 3253391"/>
              <a:gd name="connsiteX9" fmla="*/ 150367 w 1213226"/>
              <a:gd name="connsiteY9" fmla="*/ 0 h 3253391"/>
              <a:gd name="connsiteX10" fmla="*/ 1062859 w 1213226"/>
              <a:gd name="connsiteY10" fmla="*/ 0 h 3253391"/>
              <a:gd name="connsiteX11" fmla="*/ 1213226 w 1213226"/>
              <a:gd name="connsiteY11" fmla="*/ 150367 h 3253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3226" h="3253391">
                <a:moveTo>
                  <a:pt x="985293" y="2968839"/>
                </a:moveTo>
                <a:cubicBezTo>
                  <a:pt x="985293" y="2846795"/>
                  <a:pt x="830066" y="2747859"/>
                  <a:pt x="638583" y="2747859"/>
                </a:cubicBezTo>
                <a:cubicBezTo>
                  <a:pt x="447100" y="2747859"/>
                  <a:pt x="291873" y="2846795"/>
                  <a:pt x="291873" y="2968839"/>
                </a:cubicBezTo>
                <a:cubicBezTo>
                  <a:pt x="291873" y="3090883"/>
                  <a:pt x="447100" y="3189819"/>
                  <a:pt x="638583" y="3189819"/>
                </a:cubicBezTo>
                <a:cubicBezTo>
                  <a:pt x="830066" y="3189819"/>
                  <a:pt x="985293" y="3090883"/>
                  <a:pt x="985293" y="2968839"/>
                </a:cubicBezTo>
                <a:close/>
                <a:moveTo>
                  <a:pt x="1213226" y="150367"/>
                </a:moveTo>
                <a:lnTo>
                  <a:pt x="1213226" y="3253391"/>
                </a:lnTo>
                <a:lnTo>
                  <a:pt x="0" y="3253391"/>
                </a:lnTo>
                <a:lnTo>
                  <a:pt x="0" y="150367"/>
                </a:lnTo>
                <a:cubicBezTo>
                  <a:pt x="0" y="67322"/>
                  <a:pt x="67322" y="0"/>
                  <a:pt x="150367" y="0"/>
                </a:cubicBezTo>
                <a:lnTo>
                  <a:pt x="1062859" y="0"/>
                </a:lnTo>
                <a:cubicBezTo>
                  <a:pt x="1145904" y="0"/>
                  <a:pt x="1213226" y="67322"/>
                  <a:pt x="1213226" y="150367"/>
                </a:cubicBezTo>
                <a:close/>
              </a:path>
            </a:pathLst>
          </a:custGeom>
          <a:gradFill>
            <a:gsLst>
              <a:gs pos="0">
                <a:srgbClr val="B0F2C4"/>
              </a:gs>
              <a:gs pos="82000">
                <a:srgbClr val="80C896"/>
              </a:gs>
            </a:gsLst>
            <a:lin ang="16200000" scaled="0"/>
          </a:gradFill>
          <a:ln>
            <a:noFill/>
          </a:ln>
          <a:effectLst>
            <a:outerShdw blurRad="1016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14">
            <a:extLst>
              <a:ext uri="{FF2B5EF4-FFF2-40B4-BE49-F238E27FC236}">
                <a16:creationId xmlns:a16="http://schemas.microsoft.com/office/drawing/2014/main" id="{8E4A86C8-E2B1-41EA-B7C4-ACC59134A826}"/>
              </a:ext>
            </a:extLst>
          </p:cNvPr>
          <p:cNvSpPr/>
          <p:nvPr/>
        </p:nvSpPr>
        <p:spPr>
          <a:xfrm rot="19445116">
            <a:off x="3122819" y="4837698"/>
            <a:ext cx="1213224" cy="1121199"/>
          </a:xfrm>
          <a:custGeom>
            <a:avLst/>
            <a:gdLst>
              <a:gd name="connsiteX0" fmla="*/ 1015073 w 1213224"/>
              <a:gd name="connsiteY0" fmla="*/ 68751 h 1121199"/>
              <a:gd name="connsiteX1" fmla="*/ 1035552 w 1213224"/>
              <a:gd name="connsiteY1" fmla="*/ 85647 h 1121199"/>
              <a:gd name="connsiteX2" fmla="*/ 1213224 w 1213224"/>
              <a:gd name="connsiteY2" fmla="*/ 514587 h 1121199"/>
              <a:gd name="connsiteX3" fmla="*/ 1035552 w 1213224"/>
              <a:gd name="connsiteY3" fmla="*/ 943527 h 1121199"/>
              <a:gd name="connsiteX4" fmla="*/ 1015529 w 1213224"/>
              <a:gd name="connsiteY4" fmla="*/ 960048 h 1121199"/>
              <a:gd name="connsiteX5" fmla="*/ 1011882 w 1213224"/>
              <a:gd name="connsiteY5" fmla="*/ 945865 h 1121199"/>
              <a:gd name="connsiteX6" fmla="*/ 979373 w 1213224"/>
              <a:gd name="connsiteY6" fmla="*/ 732857 h 1121199"/>
              <a:gd name="connsiteX7" fmla="*/ 977881 w 1213224"/>
              <a:gd name="connsiteY7" fmla="*/ 703306 h 1121199"/>
              <a:gd name="connsiteX8" fmla="*/ 991957 w 1213224"/>
              <a:gd name="connsiteY8" fmla="*/ 677373 h 1121199"/>
              <a:gd name="connsiteX9" fmla="*/ 1024822 w 1213224"/>
              <a:gd name="connsiteY9" fmla="*/ 514587 h 1121199"/>
              <a:gd name="connsiteX10" fmla="*/ 991957 w 1213224"/>
              <a:gd name="connsiteY10" fmla="*/ 351801 h 1121199"/>
              <a:gd name="connsiteX11" fmla="*/ 977781 w 1213224"/>
              <a:gd name="connsiteY11" fmla="*/ 325685 h 1121199"/>
              <a:gd name="connsiteX12" fmla="*/ 979373 w 1213224"/>
              <a:gd name="connsiteY12" fmla="*/ 294169 h 1121199"/>
              <a:gd name="connsiteX13" fmla="*/ 1011882 w 1213224"/>
              <a:gd name="connsiteY13" fmla="*/ 81161 h 1121199"/>
              <a:gd name="connsiteX14" fmla="*/ 288775 w 1213224"/>
              <a:gd name="connsiteY14" fmla="*/ 0 h 1121199"/>
              <a:gd name="connsiteX15" fmla="*/ 255238 w 1213224"/>
              <a:gd name="connsiteY15" fmla="*/ 219746 h 1121199"/>
              <a:gd name="connsiteX16" fmla="*/ 249095 w 1213224"/>
              <a:gd name="connsiteY16" fmla="*/ 300532 h 1121199"/>
              <a:gd name="connsiteX17" fmla="*/ 221267 w 1213224"/>
              <a:gd name="connsiteY17" fmla="*/ 351801 h 1121199"/>
              <a:gd name="connsiteX18" fmla="*/ 188402 w 1213224"/>
              <a:gd name="connsiteY18" fmla="*/ 514587 h 1121199"/>
              <a:gd name="connsiteX19" fmla="*/ 221267 w 1213224"/>
              <a:gd name="connsiteY19" fmla="*/ 677373 h 1121199"/>
              <a:gd name="connsiteX20" fmla="*/ 249285 w 1213224"/>
              <a:gd name="connsiteY20" fmla="*/ 728992 h 1121199"/>
              <a:gd name="connsiteX21" fmla="*/ 249285 w 1213224"/>
              <a:gd name="connsiteY21" fmla="*/ 728994 h 1121199"/>
              <a:gd name="connsiteX22" fmla="*/ 259825 w 1213224"/>
              <a:gd name="connsiteY22" fmla="*/ 748412 h 1121199"/>
              <a:gd name="connsiteX23" fmla="*/ 606611 w 1213224"/>
              <a:gd name="connsiteY23" fmla="*/ 932797 h 1121199"/>
              <a:gd name="connsiteX24" fmla="*/ 953397 w 1213224"/>
              <a:gd name="connsiteY24" fmla="*/ 748412 h 1121199"/>
              <a:gd name="connsiteX25" fmla="*/ 977880 w 1213224"/>
              <a:gd name="connsiteY25" fmla="*/ 703306 h 1121199"/>
              <a:gd name="connsiteX26" fmla="*/ 979372 w 1213224"/>
              <a:gd name="connsiteY26" fmla="*/ 732857 h 1121199"/>
              <a:gd name="connsiteX27" fmla="*/ 1011881 w 1213224"/>
              <a:gd name="connsiteY27" fmla="*/ 945865 h 1121199"/>
              <a:gd name="connsiteX28" fmla="*/ 1015528 w 1213224"/>
              <a:gd name="connsiteY28" fmla="*/ 960048 h 1121199"/>
              <a:gd name="connsiteX29" fmla="*/ 945774 w 1213224"/>
              <a:gd name="connsiteY29" fmla="*/ 1017599 h 1121199"/>
              <a:gd name="connsiteX30" fmla="*/ 606611 w 1213224"/>
              <a:gd name="connsiteY30" fmla="*/ 1121199 h 1121199"/>
              <a:gd name="connsiteX31" fmla="*/ 370490 w 1213224"/>
              <a:gd name="connsiteY31" fmla="*/ 1073528 h 1121199"/>
              <a:gd name="connsiteX32" fmla="*/ 289132 w 1213224"/>
              <a:gd name="connsiteY32" fmla="*/ 1029369 h 1121199"/>
              <a:gd name="connsiteX33" fmla="*/ 289132 w 1213224"/>
              <a:gd name="connsiteY33" fmla="*/ 1029369 h 1121199"/>
              <a:gd name="connsiteX34" fmla="*/ 267449 w 1213224"/>
              <a:gd name="connsiteY34" fmla="*/ 1017599 h 1121199"/>
              <a:gd name="connsiteX35" fmla="*/ 0 w 1213224"/>
              <a:gd name="connsiteY35" fmla="*/ 514587 h 1121199"/>
              <a:gd name="connsiteX36" fmla="*/ 267449 w 1213224"/>
              <a:gd name="connsiteY36" fmla="*/ 11575 h 1121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213224" h="1121199">
                <a:moveTo>
                  <a:pt x="1015073" y="68751"/>
                </a:moveTo>
                <a:lnTo>
                  <a:pt x="1035552" y="85647"/>
                </a:lnTo>
                <a:cubicBezTo>
                  <a:pt x="1145327" y="195423"/>
                  <a:pt x="1213224" y="347076"/>
                  <a:pt x="1213224" y="514587"/>
                </a:cubicBezTo>
                <a:cubicBezTo>
                  <a:pt x="1213224" y="682099"/>
                  <a:pt x="1145327" y="833752"/>
                  <a:pt x="1035552" y="943527"/>
                </a:cubicBezTo>
                <a:lnTo>
                  <a:pt x="1015529" y="960048"/>
                </a:lnTo>
                <a:lnTo>
                  <a:pt x="1011882" y="945865"/>
                </a:lnTo>
                <a:cubicBezTo>
                  <a:pt x="997593" y="876038"/>
                  <a:pt x="986697" y="804976"/>
                  <a:pt x="979373" y="732857"/>
                </a:cubicBezTo>
                <a:lnTo>
                  <a:pt x="977881" y="703306"/>
                </a:lnTo>
                <a:lnTo>
                  <a:pt x="991957" y="677373"/>
                </a:lnTo>
                <a:cubicBezTo>
                  <a:pt x="1013119" y="627339"/>
                  <a:pt x="1024822" y="572330"/>
                  <a:pt x="1024822" y="514587"/>
                </a:cubicBezTo>
                <a:cubicBezTo>
                  <a:pt x="1024822" y="456844"/>
                  <a:pt x="1013119" y="401835"/>
                  <a:pt x="991957" y="351801"/>
                </a:cubicBezTo>
                <a:lnTo>
                  <a:pt x="977781" y="325685"/>
                </a:lnTo>
                <a:lnTo>
                  <a:pt x="979373" y="294169"/>
                </a:lnTo>
                <a:cubicBezTo>
                  <a:pt x="986697" y="222051"/>
                  <a:pt x="997593" y="150988"/>
                  <a:pt x="1011882" y="81161"/>
                </a:cubicBezTo>
                <a:close/>
                <a:moveTo>
                  <a:pt x="288775" y="0"/>
                </a:moveTo>
                <a:lnTo>
                  <a:pt x="255238" y="219746"/>
                </a:lnTo>
                <a:lnTo>
                  <a:pt x="249095" y="300532"/>
                </a:lnTo>
                <a:lnTo>
                  <a:pt x="221267" y="351801"/>
                </a:lnTo>
                <a:cubicBezTo>
                  <a:pt x="200104" y="401835"/>
                  <a:pt x="188402" y="456844"/>
                  <a:pt x="188402" y="514587"/>
                </a:cubicBezTo>
                <a:cubicBezTo>
                  <a:pt x="188402" y="572330"/>
                  <a:pt x="200104" y="627339"/>
                  <a:pt x="221267" y="677373"/>
                </a:cubicBezTo>
                <a:lnTo>
                  <a:pt x="249285" y="728992"/>
                </a:lnTo>
                <a:lnTo>
                  <a:pt x="249285" y="728994"/>
                </a:lnTo>
                <a:lnTo>
                  <a:pt x="259825" y="748412"/>
                </a:lnTo>
                <a:cubicBezTo>
                  <a:pt x="334980" y="859657"/>
                  <a:pt x="462254" y="932797"/>
                  <a:pt x="606611" y="932797"/>
                </a:cubicBezTo>
                <a:cubicBezTo>
                  <a:pt x="750968" y="932797"/>
                  <a:pt x="878242" y="859657"/>
                  <a:pt x="953397" y="748412"/>
                </a:cubicBezTo>
                <a:lnTo>
                  <a:pt x="977880" y="703306"/>
                </a:lnTo>
                <a:lnTo>
                  <a:pt x="979372" y="732857"/>
                </a:lnTo>
                <a:cubicBezTo>
                  <a:pt x="986696" y="804976"/>
                  <a:pt x="997592" y="876038"/>
                  <a:pt x="1011881" y="945865"/>
                </a:cubicBezTo>
                <a:lnTo>
                  <a:pt x="1015528" y="960048"/>
                </a:lnTo>
                <a:lnTo>
                  <a:pt x="945774" y="1017599"/>
                </a:lnTo>
                <a:cubicBezTo>
                  <a:pt x="848958" y="1083007"/>
                  <a:pt x="732244" y="1121199"/>
                  <a:pt x="606611" y="1121199"/>
                </a:cubicBezTo>
                <a:cubicBezTo>
                  <a:pt x="522855" y="1121199"/>
                  <a:pt x="443064" y="1104225"/>
                  <a:pt x="370490" y="1073528"/>
                </a:cubicBezTo>
                <a:lnTo>
                  <a:pt x="289132" y="1029369"/>
                </a:lnTo>
                <a:lnTo>
                  <a:pt x="289132" y="1029369"/>
                </a:lnTo>
                <a:lnTo>
                  <a:pt x="267449" y="1017599"/>
                </a:lnTo>
                <a:cubicBezTo>
                  <a:pt x="106089" y="908587"/>
                  <a:pt x="0" y="723977"/>
                  <a:pt x="0" y="514587"/>
                </a:cubicBezTo>
                <a:cubicBezTo>
                  <a:pt x="0" y="305198"/>
                  <a:pt x="106089" y="120587"/>
                  <a:pt x="267449" y="11575"/>
                </a:cubicBezTo>
                <a:close/>
              </a:path>
            </a:pathLst>
          </a:custGeom>
          <a:gradFill flip="none" rotWithShape="1">
            <a:gsLst>
              <a:gs pos="0">
                <a:srgbClr val="B0F2C4"/>
              </a:gs>
              <a:gs pos="89000">
                <a:srgbClr val="80C896"/>
              </a:gs>
            </a:gsLst>
            <a:lin ang="9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 name="TextBox 36">
            <a:extLst>
              <a:ext uri="{FF2B5EF4-FFF2-40B4-BE49-F238E27FC236}">
                <a16:creationId xmlns:a16="http://schemas.microsoft.com/office/drawing/2014/main" id="{F93E9DBF-0A88-4132-8D4E-CDB6F7D72F94}"/>
              </a:ext>
            </a:extLst>
          </p:cNvPr>
          <p:cNvSpPr txBox="1"/>
          <p:nvPr/>
        </p:nvSpPr>
        <p:spPr>
          <a:xfrm>
            <a:off x="4455548" y="3287197"/>
            <a:ext cx="2103549" cy="923330"/>
          </a:xfrm>
          <a:prstGeom prst="rect">
            <a:avLst/>
          </a:prstGeom>
          <a:noFill/>
        </p:spPr>
        <p:txBody>
          <a:bodyPr wrap="square" rtlCol="0">
            <a:spAutoFit/>
          </a:bodyPr>
          <a:lstStyle/>
          <a:p>
            <a:pPr algn="ctr"/>
            <a:r>
              <a:rPr lang="en-US" spc="300" dirty="0">
                <a:latin typeface="Casanova Scotia" panose="02000500000000000000" pitchFamily="2" charset="0"/>
              </a:rPr>
              <a:t>ECA</a:t>
            </a:r>
          </a:p>
          <a:p>
            <a:pPr algn="ctr"/>
            <a:r>
              <a:rPr lang="en-US" spc="300" dirty="0">
                <a:latin typeface="Casanova Scotia" panose="02000500000000000000" pitchFamily="2" charset="0"/>
              </a:rPr>
              <a:t>STRATEGIC FRAMEWORK</a:t>
            </a:r>
            <a:endParaRPr lang="en-US" sz="1600" dirty="0">
              <a:solidFill>
                <a:schemeClr val="tx1">
                  <a:lumMod val="65000"/>
                  <a:lumOff val="35000"/>
                </a:schemeClr>
              </a:solidFill>
              <a:latin typeface="Economica" panose="02000506040000020004" pitchFamily="2" charset="0"/>
            </a:endParaRPr>
          </a:p>
        </p:txBody>
      </p:sp>
      <p:sp>
        <p:nvSpPr>
          <p:cNvPr id="11" name="TextBox 36">
            <a:extLst>
              <a:ext uri="{FF2B5EF4-FFF2-40B4-BE49-F238E27FC236}">
                <a16:creationId xmlns:a16="http://schemas.microsoft.com/office/drawing/2014/main" id="{F93E9DBF-0A88-4132-8D4E-CDB6F7D72F94}"/>
              </a:ext>
            </a:extLst>
          </p:cNvPr>
          <p:cNvSpPr txBox="1"/>
          <p:nvPr/>
        </p:nvSpPr>
        <p:spPr>
          <a:xfrm>
            <a:off x="8362228" y="2330193"/>
            <a:ext cx="2482647" cy="1077218"/>
          </a:xfrm>
          <a:prstGeom prst="rect">
            <a:avLst/>
          </a:prstGeom>
          <a:noFill/>
        </p:spPr>
        <p:txBody>
          <a:bodyPr wrap="square" rtlCol="0">
            <a:spAutoFit/>
          </a:bodyPr>
          <a:lstStyle/>
          <a:p>
            <a:pPr algn="ctr"/>
            <a:r>
              <a:rPr lang="en-US" sz="1600" b="1" spc="300" dirty="0">
                <a:solidFill>
                  <a:schemeClr val="bg1"/>
                </a:solidFill>
                <a:latin typeface="Arial" charset="0"/>
                <a:ea typeface="Arial" charset="0"/>
                <a:cs typeface="Arial" charset="0"/>
              </a:rPr>
              <a:t>MEDIUM-TERM PROGRAMME FRAMEWORK (2022-2025)</a:t>
            </a:r>
            <a:endParaRPr lang="en-US" sz="1600" b="1" dirty="0">
              <a:solidFill>
                <a:schemeClr val="bg1"/>
              </a:solidFill>
              <a:latin typeface="Arial" charset="0"/>
              <a:ea typeface="Arial" charset="0"/>
              <a:cs typeface="Arial" charset="0"/>
            </a:endParaRPr>
          </a:p>
        </p:txBody>
      </p:sp>
      <p:sp>
        <p:nvSpPr>
          <p:cNvPr id="12" name="TextBox 36">
            <a:extLst>
              <a:ext uri="{FF2B5EF4-FFF2-40B4-BE49-F238E27FC236}">
                <a16:creationId xmlns:a16="http://schemas.microsoft.com/office/drawing/2014/main" id="{F93E9DBF-0A88-4132-8D4E-CDB6F7D72F94}"/>
              </a:ext>
            </a:extLst>
          </p:cNvPr>
          <p:cNvSpPr txBox="1"/>
          <p:nvPr/>
        </p:nvSpPr>
        <p:spPr>
          <a:xfrm>
            <a:off x="445620" y="4804583"/>
            <a:ext cx="2160049" cy="1200329"/>
          </a:xfrm>
          <a:prstGeom prst="rect">
            <a:avLst/>
          </a:prstGeom>
          <a:noFill/>
        </p:spPr>
        <p:txBody>
          <a:bodyPr wrap="square" rtlCol="0">
            <a:spAutoFit/>
          </a:bodyPr>
          <a:lstStyle/>
          <a:p>
            <a:pPr algn="ctr"/>
            <a:r>
              <a:rPr lang="en-US" b="1" spc="300" dirty="0">
                <a:solidFill>
                  <a:schemeClr val="bg1"/>
                </a:solidFill>
                <a:latin typeface="Arial" charset="0"/>
                <a:ea typeface="Arial" charset="0"/>
                <a:cs typeface="Arial" charset="0"/>
              </a:rPr>
              <a:t>2024 PROPOSED PROGRAMME PLAN</a:t>
            </a:r>
            <a:endParaRPr lang="en-US" sz="1600" b="1" dirty="0">
              <a:solidFill>
                <a:schemeClr val="bg1"/>
              </a:solidFill>
              <a:latin typeface="Arial" charset="0"/>
              <a:ea typeface="Arial" charset="0"/>
              <a:cs typeface="Arial" charset="0"/>
            </a:endParaRPr>
          </a:p>
        </p:txBody>
      </p:sp>
      <p:pic>
        <p:nvPicPr>
          <p:cNvPr id="14" name="Picture 159" descr="A picture containing window&#10;&#10;Description automatically generated">
            <a:extLst>
              <a:ext uri="{FF2B5EF4-FFF2-40B4-BE49-F238E27FC236}">
                <a16:creationId xmlns:a16="http://schemas.microsoft.com/office/drawing/2014/main" id="{1D835534-81F7-492E-A17C-E82C1A427D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8532" y="2038585"/>
            <a:ext cx="3665615" cy="3534033"/>
          </a:xfrm>
          <a:prstGeom prst="rect">
            <a:avLst/>
          </a:prstGeom>
        </p:spPr>
      </p:pic>
      <p:sp>
        <p:nvSpPr>
          <p:cNvPr id="34" name="Chevron 33"/>
          <p:cNvSpPr/>
          <p:nvPr/>
        </p:nvSpPr>
        <p:spPr>
          <a:xfrm rot="5400000">
            <a:off x="2856958" y="4128862"/>
            <a:ext cx="563852" cy="727183"/>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5" name="Chevron 34"/>
          <p:cNvSpPr/>
          <p:nvPr/>
        </p:nvSpPr>
        <p:spPr>
          <a:xfrm rot="16200000">
            <a:off x="7576115" y="3391487"/>
            <a:ext cx="563852" cy="727183"/>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6" name="Rounded Rectangle 1">
            <a:extLst>
              <a:ext uri="{FF2B5EF4-FFF2-40B4-BE49-F238E27FC236}">
                <a16:creationId xmlns:a16="http://schemas.microsoft.com/office/drawing/2014/main" id="{CF22DD54-DFE2-421D-AC40-78D178315E19}"/>
              </a:ext>
            </a:extLst>
          </p:cNvPr>
          <p:cNvSpPr/>
          <p:nvPr/>
        </p:nvSpPr>
        <p:spPr>
          <a:xfrm>
            <a:off x="0" y="35787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b="1" dirty="0">
                <a:latin typeface="Arial" panose="020B0604020202020204" pitchFamily="34" charset="0"/>
                <a:cs typeface="Arial" panose="020B0604020202020204" pitchFamily="34" charset="0"/>
              </a:rPr>
              <a:t>Contextualization</a:t>
            </a:r>
          </a:p>
        </p:txBody>
      </p:sp>
    </p:spTree>
    <p:extLst>
      <p:ext uri="{BB962C8B-B14F-4D97-AF65-F5344CB8AC3E}">
        <p14:creationId xmlns:p14="http://schemas.microsoft.com/office/powerpoint/2010/main" val="1096943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93308" y="1368289"/>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3882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b="1" dirty="0">
                <a:latin typeface="Arial" panose="020B0604020202020204" pitchFamily="34" charset="0"/>
                <a:cs typeface="Arial" panose="020B0604020202020204" pitchFamily="34" charset="0"/>
              </a:rPr>
              <a:t>THREE STRATEGIC TRACKS FOR 2023-2024</a:t>
            </a:r>
          </a:p>
        </p:txBody>
      </p:sp>
      <p:graphicFrame>
        <p:nvGraphicFramePr>
          <p:cNvPr id="6" name="Diagram 5">
            <a:extLst>
              <a:ext uri="{FF2B5EF4-FFF2-40B4-BE49-F238E27FC236}">
                <a16:creationId xmlns:a16="http://schemas.microsoft.com/office/drawing/2014/main" id="{00367418-0C2C-46C3-AE43-7CD345B43919}"/>
              </a:ext>
            </a:extLst>
          </p:cNvPr>
          <p:cNvGraphicFramePr/>
          <p:nvPr>
            <p:extLst>
              <p:ext uri="{D42A27DB-BD31-4B8C-83A1-F6EECF244321}">
                <p14:modId xmlns:p14="http://schemas.microsoft.com/office/powerpoint/2010/main" val="1787302474"/>
              </p:ext>
            </p:extLst>
          </p:nvPr>
        </p:nvGraphicFramePr>
        <p:xfrm>
          <a:off x="3028973" y="1428779"/>
          <a:ext cx="6339840" cy="4218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08E83C46-F82B-4839-B244-9A5627813EC1}"/>
              </a:ext>
            </a:extLst>
          </p:cNvPr>
          <p:cNvSpPr txBox="1"/>
          <p:nvPr/>
        </p:nvSpPr>
        <p:spPr>
          <a:xfrm>
            <a:off x="533400" y="1368289"/>
            <a:ext cx="4962525" cy="1938992"/>
          </a:xfrm>
          <a:prstGeom prst="rect">
            <a:avLst/>
          </a:prstGeom>
          <a:noFill/>
        </p:spPr>
        <p:txBody>
          <a:bodyPr wrap="square" rtlCol="0">
            <a:spAutoFit/>
          </a:bodyPr>
          <a:lstStyle/>
          <a:p>
            <a:r>
              <a:rPr lang="en-US" sz="2000" b="1" u="sng" dirty="0">
                <a:solidFill>
                  <a:schemeClr val="accent2"/>
                </a:solidFill>
              </a:rPr>
              <a:t>TRACK 1:</a:t>
            </a:r>
            <a:r>
              <a:rPr lang="en-US" sz="2000" b="1" dirty="0">
                <a:solidFill>
                  <a:schemeClr val="accent2"/>
                </a:solidFill>
              </a:rPr>
              <a:t> STRENGHTENING </a:t>
            </a:r>
          </a:p>
          <a:p>
            <a:r>
              <a:rPr lang="en-US" sz="2000" b="1" dirty="0">
                <a:solidFill>
                  <a:schemeClr val="accent2"/>
                </a:solidFill>
              </a:rPr>
              <a:t>MACROECONOMIC POLICY </a:t>
            </a:r>
          </a:p>
          <a:p>
            <a:r>
              <a:rPr lang="en-US" sz="2000" b="1" dirty="0">
                <a:solidFill>
                  <a:schemeClr val="accent2"/>
                </a:solidFill>
              </a:rPr>
              <a:t>INCLUDING ISSUES OF SUSTAINABLE</a:t>
            </a:r>
          </a:p>
          <a:p>
            <a:r>
              <a:rPr lang="en-US" sz="2000" b="1" dirty="0">
                <a:solidFill>
                  <a:schemeClr val="accent2"/>
                </a:solidFill>
              </a:rPr>
              <a:t>FINANCING, DEBT </a:t>
            </a:r>
          </a:p>
          <a:p>
            <a:r>
              <a:rPr lang="en-US" sz="2000" b="1" dirty="0">
                <a:solidFill>
                  <a:schemeClr val="accent2"/>
                </a:solidFill>
              </a:rPr>
              <a:t>MANAGEMENT, AND INTERFACE </a:t>
            </a:r>
          </a:p>
          <a:p>
            <a:r>
              <a:rPr lang="en-US" sz="2000" b="1" dirty="0">
                <a:solidFill>
                  <a:schemeClr val="accent2"/>
                </a:solidFill>
              </a:rPr>
              <a:t>WITH GOVERNANCE ISSUES</a:t>
            </a:r>
            <a:endParaRPr lang="en-US" sz="2000" b="1" u="sng" dirty="0">
              <a:solidFill>
                <a:schemeClr val="accent2"/>
              </a:solidFill>
            </a:endParaRPr>
          </a:p>
        </p:txBody>
      </p:sp>
      <p:sp>
        <p:nvSpPr>
          <p:cNvPr id="8" name="TextBox 7">
            <a:extLst>
              <a:ext uri="{FF2B5EF4-FFF2-40B4-BE49-F238E27FC236}">
                <a16:creationId xmlns:a16="http://schemas.microsoft.com/office/drawing/2014/main" id="{3E2F1B09-9BA2-4022-8016-67CA3DFB0359}"/>
              </a:ext>
            </a:extLst>
          </p:cNvPr>
          <p:cNvSpPr txBox="1"/>
          <p:nvPr/>
        </p:nvSpPr>
        <p:spPr>
          <a:xfrm>
            <a:off x="487984" y="3612335"/>
            <a:ext cx="2975943" cy="2554545"/>
          </a:xfrm>
          <a:prstGeom prst="rect">
            <a:avLst/>
          </a:prstGeom>
          <a:noFill/>
        </p:spPr>
        <p:txBody>
          <a:bodyPr wrap="none" rtlCol="0">
            <a:spAutoFit/>
          </a:bodyPr>
          <a:lstStyle/>
          <a:p>
            <a:r>
              <a:rPr lang="en-US" sz="2000" b="1" u="sng" dirty="0">
                <a:solidFill>
                  <a:schemeClr val="bg1">
                    <a:lumMod val="50000"/>
                  </a:schemeClr>
                </a:solidFill>
              </a:rPr>
              <a:t>TRACK 2:</a:t>
            </a:r>
            <a:r>
              <a:rPr lang="en-US" sz="2000" b="1" dirty="0">
                <a:solidFill>
                  <a:schemeClr val="bg1">
                    <a:lumMod val="50000"/>
                  </a:schemeClr>
                </a:solidFill>
              </a:rPr>
              <a:t> BOOSTING THE</a:t>
            </a:r>
          </a:p>
          <a:p>
            <a:r>
              <a:rPr lang="en-US" sz="2000" b="1" dirty="0">
                <a:solidFill>
                  <a:schemeClr val="bg1">
                    <a:lumMod val="50000"/>
                  </a:schemeClr>
                </a:solidFill>
              </a:rPr>
              <a:t>IMPLEMENTATION OF</a:t>
            </a:r>
          </a:p>
          <a:p>
            <a:r>
              <a:rPr lang="en-US" sz="2000" b="1" dirty="0">
                <a:solidFill>
                  <a:schemeClr val="bg1">
                    <a:lumMod val="50000"/>
                  </a:schemeClr>
                </a:solidFill>
              </a:rPr>
              <a:t>THE AfCFTA, SUSTAINABLE</a:t>
            </a:r>
          </a:p>
          <a:p>
            <a:r>
              <a:rPr lang="en-US" sz="2000" b="1" dirty="0">
                <a:solidFill>
                  <a:schemeClr val="bg1">
                    <a:lumMod val="50000"/>
                  </a:schemeClr>
                </a:solidFill>
              </a:rPr>
              <a:t>INDUSTRIALIZATION AND </a:t>
            </a:r>
          </a:p>
          <a:p>
            <a:r>
              <a:rPr lang="en-US" sz="2000" b="1" dirty="0">
                <a:solidFill>
                  <a:schemeClr val="bg1">
                    <a:lumMod val="50000"/>
                  </a:schemeClr>
                </a:solidFill>
              </a:rPr>
              <a:t>ECONOMIC </a:t>
            </a:r>
          </a:p>
          <a:p>
            <a:r>
              <a:rPr lang="en-US" sz="2000" b="1" dirty="0">
                <a:solidFill>
                  <a:schemeClr val="bg1">
                    <a:lumMod val="50000"/>
                  </a:schemeClr>
                </a:solidFill>
              </a:rPr>
              <a:t>DIVERSIFICATION,</a:t>
            </a:r>
          </a:p>
          <a:p>
            <a:r>
              <a:rPr lang="en-US" sz="2000" b="1" dirty="0">
                <a:solidFill>
                  <a:schemeClr val="bg1">
                    <a:lumMod val="50000"/>
                  </a:schemeClr>
                </a:solidFill>
              </a:rPr>
              <a:t>JOB CREATION &amp; </a:t>
            </a:r>
          </a:p>
          <a:p>
            <a:r>
              <a:rPr lang="en-US" sz="2000" b="1" dirty="0">
                <a:solidFill>
                  <a:schemeClr val="bg1">
                    <a:lumMod val="50000"/>
                  </a:schemeClr>
                </a:solidFill>
              </a:rPr>
              <a:t>POVERTY REDUCTION</a:t>
            </a:r>
          </a:p>
        </p:txBody>
      </p:sp>
      <p:sp>
        <p:nvSpPr>
          <p:cNvPr id="9" name="TextBox 8">
            <a:extLst>
              <a:ext uri="{FF2B5EF4-FFF2-40B4-BE49-F238E27FC236}">
                <a16:creationId xmlns:a16="http://schemas.microsoft.com/office/drawing/2014/main" id="{7E4CDF91-B465-4720-BF9E-9750226D6217}"/>
              </a:ext>
            </a:extLst>
          </p:cNvPr>
          <p:cNvSpPr txBox="1"/>
          <p:nvPr/>
        </p:nvSpPr>
        <p:spPr>
          <a:xfrm>
            <a:off x="8066768" y="3460252"/>
            <a:ext cx="4125232" cy="1631216"/>
          </a:xfrm>
          <a:prstGeom prst="rect">
            <a:avLst/>
          </a:prstGeom>
          <a:noFill/>
        </p:spPr>
        <p:txBody>
          <a:bodyPr wrap="none" rtlCol="0">
            <a:spAutoFit/>
          </a:bodyPr>
          <a:lstStyle/>
          <a:p>
            <a:r>
              <a:rPr lang="en-US" sz="2000" b="1" u="sng" dirty="0">
                <a:solidFill>
                  <a:schemeClr val="accent1">
                    <a:lumMod val="75000"/>
                  </a:schemeClr>
                </a:solidFill>
              </a:rPr>
              <a:t>TRACK 3:</a:t>
            </a:r>
            <a:r>
              <a:rPr lang="en-US" sz="2000" b="1" dirty="0">
                <a:solidFill>
                  <a:schemeClr val="accent1">
                    <a:lumMod val="75000"/>
                  </a:schemeClr>
                </a:solidFill>
              </a:rPr>
              <a:t> ENHANCING RESILIENCE </a:t>
            </a:r>
          </a:p>
          <a:p>
            <a:r>
              <a:rPr lang="en-US" sz="2000" b="1" dirty="0">
                <a:solidFill>
                  <a:schemeClr val="accent1">
                    <a:lumMod val="75000"/>
                  </a:schemeClr>
                </a:solidFill>
              </a:rPr>
              <a:t>THROUGH CLIMATE ACTION, ENERGY</a:t>
            </a:r>
          </a:p>
          <a:p>
            <a:r>
              <a:rPr lang="en-US" sz="2000" b="1" dirty="0">
                <a:solidFill>
                  <a:schemeClr val="accent1">
                    <a:lumMod val="75000"/>
                  </a:schemeClr>
                </a:solidFill>
              </a:rPr>
              <a:t>JUST TRANSITION, GREEN</a:t>
            </a:r>
          </a:p>
          <a:p>
            <a:r>
              <a:rPr lang="en-US" sz="2000" b="1" dirty="0">
                <a:solidFill>
                  <a:schemeClr val="accent1">
                    <a:lumMod val="75000"/>
                  </a:schemeClr>
                </a:solidFill>
              </a:rPr>
              <a:t>AND BLUE ECONOMY, AND DATA,</a:t>
            </a:r>
          </a:p>
          <a:p>
            <a:r>
              <a:rPr lang="en-US" sz="2000" b="1" dirty="0">
                <a:solidFill>
                  <a:schemeClr val="accent1">
                    <a:lumMod val="75000"/>
                  </a:schemeClr>
                </a:solidFill>
              </a:rPr>
              <a:t>DIGITAL TRANSFORMATION</a:t>
            </a:r>
          </a:p>
        </p:txBody>
      </p:sp>
    </p:spTree>
    <p:extLst>
      <p:ext uri="{BB962C8B-B14F-4D97-AF65-F5344CB8AC3E}">
        <p14:creationId xmlns:p14="http://schemas.microsoft.com/office/powerpoint/2010/main" val="225994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3882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dirty="0">
                <a:latin typeface="Arial" panose="020B0604020202020204" pitchFamily="34" charset="0"/>
                <a:cs typeface="Arial" panose="020B0604020202020204" pitchFamily="34" charset="0"/>
              </a:rPr>
              <a:t>Snapshot of 2024 </a:t>
            </a:r>
            <a:r>
              <a:rPr lang="en-US" sz="2400" b="1" dirty="0" err="1">
                <a:latin typeface="Arial" panose="020B0604020202020204" pitchFamily="34" charset="0"/>
                <a:cs typeface="Arial" panose="020B0604020202020204" pitchFamily="34" charset="0"/>
              </a:rPr>
              <a:t>Programme</a:t>
            </a:r>
            <a:r>
              <a:rPr lang="en-US" sz="2400" b="1" dirty="0">
                <a:latin typeface="Arial" panose="020B0604020202020204" pitchFamily="34" charset="0"/>
                <a:cs typeface="Arial" panose="020B0604020202020204" pitchFamily="34" charset="0"/>
              </a:rPr>
              <a:t> Plan per </a:t>
            </a:r>
            <a:r>
              <a:rPr lang="en-US" sz="2400" b="1" dirty="0" err="1">
                <a:latin typeface="Arial" panose="020B0604020202020204" pitchFamily="34" charset="0"/>
                <a:cs typeface="Arial" panose="020B0604020202020204" pitchFamily="34" charset="0"/>
              </a:rPr>
              <a:t>Subprogramme</a:t>
            </a:r>
            <a:r>
              <a:rPr lang="en-US" sz="2400" b="1" dirty="0">
                <a:latin typeface="Arial" panose="020B0604020202020204" pitchFamily="34" charset="0"/>
                <a:cs typeface="Arial" panose="020B0604020202020204" pitchFamily="34" charset="0"/>
              </a:rPr>
              <a:t> (SP)</a:t>
            </a:r>
          </a:p>
        </p:txBody>
      </p:sp>
      <p:sp>
        <p:nvSpPr>
          <p:cNvPr id="6" name="Rectangle 5">
            <a:extLst>
              <a:ext uri="{FF2B5EF4-FFF2-40B4-BE49-F238E27FC236}">
                <a16:creationId xmlns:a16="http://schemas.microsoft.com/office/drawing/2014/main" id="{3A4BEFFA-C3C1-4A5E-BB88-0CF66E8F50A4}"/>
              </a:ext>
            </a:extLst>
          </p:cNvPr>
          <p:cNvSpPr/>
          <p:nvPr/>
        </p:nvSpPr>
        <p:spPr>
          <a:xfrm>
            <a:off x="219075" y="1770176"/>
            <a:ext cx="2797209" cy="4570995"/>
          </a:xfrm>
          <a:prstGeom prst="rect">
            <a:avLst/>
          </a:prstGeom>
          <a:solidFill>
            <a:srgbClr val="E2E9F6"/>
          </a:solidFill>
        </p:spPr>
        <p:txBody>
          <a:bodyPr wrap="square">
            <a:spAutoFit/>
          </a:bodyPr>
          <a:lstStyle/>
          <a:p>
            <a:pPr marL="285750" lvl="2" indent="-285750">
              <a:lnSpc>
                <a:spcPct val="110000"/>
              </a:lnSpc>
              <a:buFont typeface="Arial" panose="020B0604020202020204" pitchFamily="34" charset="0"/>
              <a:buChar char="•"/>
            </a:pPr>
            <a:r>
              <a:rPr lang="en-GB" sz="1900" dirty="0">
                <a:latin typeface="Calibri" panose="020F0502020204030204" pitchFamily="34" charset="0"/>
                <a:ea typeface="Calibri" panose="020F0502020204030204" pitchFamily="34" charset="0"/>
              </a:rPr>
              <a:t>T</a:t>
            </a:r>
            <a:r>
              <a:rPr lang="en-GB" sz="1900" dirty="0">
                <a:effectLst/>
                <a:latin typeface="Calibri" panose="020F0502020204030204" pitchFamily="34" charset="0"/>
                <a:ea typeface="Calibri" panose="020F0502020204030204" pitchFamily="34" charset="0"/>
              </a:rPr>
              <a:t>rack progress in the implementation of the 2030 Agenda &amp; Agenda 2063 &amp; customize IPRT</a:t>
            </a:r>
          </a:p>
          <a:p>
            <a:pPr marL="285750" lvl="2" indent="-285750">
              <a:lnSpc>
                <a:spcPct val="110000"/>
              </a:lnSpc>
              <a:buFont typeface="Arial" panose="020B0604020202020204" pitchFamily="34" charset="0"/>
              <a:buChar char="•"/>
            </a:pPr>
            <a:endParaRPr lang="en-GB" sz="1900" dirty="0">
              <a:effectLst/>
              <a:latin typeface="Calibri" panose="020F0502020204030204" pitchFamily="34" charset="0"/>
              <a:ea typeface="Calibri" panose="020F0502020204030204" pitchFamily="34" charset="0"/>
            </a:endParaRPr>
          </a:p>
          <a:p>
            <a:pPr marL="285750" lvl="2" indent="-285750">
              <a:lnSpc>
                <a:spcPct val="110000"/>
              </a:lnSpc>
              <a:buFont typeface="Arial" panose="020B0604020202020204" pitchFamily="34" charset="0"/>
              <a:buChar char="•"/>
            </a:pPr>
            <a:r>
              <a:rPr lang="en-GB" sz="1900" dirty="0">
                <a:effectLst/>
                <a:latin typeface="Calibri" panose="020F0502020204030204" pitchFamily="34" charset="0"/>
                <a:ea typeface="Calibri" panose="020F0502020204030204" pitchFamily="34" charset="0"/>
              </a:rPr>
              <a:t>Strengthen debt management capacities</a:t>
            </a:r>
          </a:p>
          <a:p>
            <a:pPr marL="285750" lvl="2" indent="-285750">
              <a:lnSpc>
                <a:spcPct val="110000"/>
              </a:lnSpc>
              <a:buFont typeface="Arial" panose="020B0604020202020204" pitchFamily="34" charset="0"/>
              <a:buChar char="•"/>
            </a:pPr>
            <a:endParaRPr lang="en-GB" sz="1900" dirty="0">
              <a:effectLst/>
              <a:latin typeface="Calibri" panose="020F0502020204030204" pitchFamily="34" charset="0"/>
              <a:ea typeface="Calibri" panose="020F0502020204030204" pitchFamily="34" charset="0"/>
            </a:endParaRPr>
          </a:p>
          <a:p>
            <a:pPr marL="285750" lvl="2" indent="-285750">
              <a:lnSpc>
                <a:spcPct val="110000"/>
              </a:lnSpc>
              <a:buFont typeface="Arial" panose="020B0604020202020204" pitchFamily="34" charset="0"/>
              <a:buChar char="•"/>
            </a:pPr>
            <a:r>
              <a:rPr lang="en-GB" sz="1900" dirty="0">
                <a:solidFill>
                  <a:schemeClr val="tx1"/>
                </a:solidFill>
                <a:latin typeface="Calibri" panose="020F0502020204030204" pitchFamily="34" charset="0"/>
                <a:ea typeface="DengXian"/>
                <a:cs typeface="Calibri Light" panose="020F0302020204030204" pitchFamily="34" charset="0"/>
              </a:rPr>
              <a:t>Improve economic governance </a:t>
            </a:r>
            <a:r>
              <a:rPr lang="en-GB" sz="1900" dirty="0">
                <a:latin typeface="Calibri" panose="020F0502020204030204" pitchFamily="34" charset="0"/>
                <a:ea typeface="DengXian"/>
                <a:cs typeface="Calibri Light" panose="020F0302020204030204" pitchFamily="34" charset="0"/>
              </a:rPr>
              <a:t>&amp;</a:t>
            </a:r>
            <a:r>
              <a:rPr lang="en-GB" sz="1900" dirty="0">
                <a:solidFill>
                  <a:schemeClr val="tx1"/>
                </a:solidFill>
                <a:latin typeface="Calibri" panose="020F0502020204030204" pitchFamily="34" charset="0"/>
                <a:ea typeface="DengXian"/>
                <a:cs typeface="Calibri Light" panose="020F0302020204030204" pitchFamily="34" charset="0"/>
              </a:rPr>
              <a:t> domestic resource mobilization through tax </a:t>
            </a:r>
            <a:r>
              <a:rPr lang="en-GB" sz="1900" dirty="0">
                <a:latin typeface="Calibri" panose="020F0502020204030204" pitchFamily="34" charset="0"/>
                <a:ea typeface="DengXian"/>
                <a:cs typeface="Calibri Light" panose="020F0302020204030204" pitchFamily="34" charset="0"/>
              </a:rPr>
              <a:t>policy/administration</a:t>
            </a:r>
          </a:p>
          <a:p>
            <a:pPr marL="285750" lvl="2" indent="-285750">
              <a:lnSpc>
                <a:spcPct val="110000"/>
              </a:lnSpc>
              <a:buFont typeface="Arial" panose="020B0604020202020204" pitchFamily="34" charset="0"/>
              <a:buChar char="•"/>
            </a:pPr>
            <a:endParaRPr lang="en-GB" sz="1850" dirty="0">
              <a:latin typeface="Calibri" panose="020F0502020204030204" pitchFamily="34" charset="0"/>
              <a:ea typeface="DengXian"/>
              <a:cs typeface="Calibri Light" panose="020F0302020204030204" pitchFamily="34" charset="0"/>
            </a:endParaRPr>
          </a:p>
        </p:txBody>
      </p:sp>
      <p:sp>
        <p:nvSpPr>
          <p:cNvPr id="7" name="Rectangle 6">
            <a:extLst>
              <a:ext uri="{FF2B5EF4-FFF2-40B4-BE49-F238E27FC236}">
                <a16:creationId xmlns:a16="http://schemas.microsoft.com/office/drawing/2014/main" id="{65D11C49-C30C-49BC-9908-ACEB30852692}"/>
              </a:ext>
            </a:extLst>
          </p:cNvPr>
          <p:cNvSpPr/>
          <p:nvPr/>
        </p:nvSpPr>
        <p:spPr>
          <a:xfrm>
            <a:off x="263559" y="1120227"/>
            <a:ext cx="2752725" cy="542464"/>
          </a:xfrm>
          <a:prstGeom prst="rect">
            <a:avLst/>
          </a:prstGeom>
          <a:solidFill>
            <a:srgbClr val="628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charset="0"/>
                <a:ea typeface="Arial" charset="0"/>
                <a:cs typeface="Arial" charset="0"/>
              </a:rPr>
              <a:t>SP 1- MACROECONOMIC POLICY &amp; GOVERNANCE </a:t>
            </a:r>
            <a:endParaRPr lang="fr-FR" sz="1600" dirty="0">
              <a:latin typeface="Arial" charset="0"/>
              <a:ea typeface="Arial" charset="0"/>
              <a:cs typeface="Arial" charset="0"/>
            </a:endParaRPr>
          </a:p>
        </p:txBody>
      </p:sp>
      <p:sp>
        <p:nvSpPr>
          <p:cNvPr id="9" name="Rectangle 8">
            <a:extLst>
              <a:ext uri="{FF2B5EF4-FFF2-40B4-BE49-F238E27FC236}">
                <a16:creationId xmlns:a16="http://schemas.microsoft.com/office/drawing/2014/main" id="{7EFA37FE-34F4-4268-8A8A-820984089A6F}"/>
              </a:ext>
            </a:extLst>
          </p:cNvPr>
          <p:cNvSpPr/>
          <p:nvPr/>
        </p:nvSpPr>
        <p:spPr>
          <a:xfrm>
            <a:off x="3094290" y="1120227"/>
            <a:ext cx="2601660" cy="54246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charset="0"/>
                <a:ea typeface="Arial" charset="0"/>
                <a:cs typeface="Arial" charset="0"/>
              </a:rPr>
              <a:t>SP 2 –REGIONAL INTEGRATION &amp; TRADE</a:t>
            </a:r>
          </a:p>
        </p:txBody>
      </p:sp>
      <p:sp>
        <p:nvSpPr>
          <p:cNvPr id="10" name="Rectangle 9">
            <a:extLst>
              <a:ext uri="{FF2B5EF4-FFF2-40B4-BE49-F238E27FC236}">
                <a16:creationId xmlns:a16="http://schemas.microsoft.com/office/drawing/2014/main" id="{D9726116-56B0-4C96-8B2B-A4B748BA9E6E}"/>
              </a:ext>
            </a:extLst>
          </p:cNvPr>
          <p:cNvSpPr/>
          <p:nvPr/>
        </p:nvSpPr>
        <p:spPr>
          <a:xfrm>
            <a:off x="8821955" y="1106200"/>
            <a:ext cx="2487359" cy="54246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charset="0"/>
                <a:ea typeface="Arial" charset="0"/>
                <a:cs typeface="Arial" charset="0"/>
              </a:rPr>
              <a:t>SP 4- DATA &amp; STATS</a:t>
            </a:r>
          </a:p>
        </p:txBody>
      </p:sp>
      <p:sp>
        <p:nvSpPr>
          <p:cNvPr id="11" name="Rectangle 10">
            <a:extLst>
              <a:ext uri="{FF2B5EF4-FFF2-40B4-BE49-F238E27FC236}">
                <a16:creationId xmlns:a16="http://schemas.microsoft.com/office/drawing/2014/main" id="{AAD9FB22-3045-415E-8D0C-8E7058B4A0C9}"/>
              </a:ext>
            </a:extLst>
          </p:cNvPr>
          <p:cNvSpPr/>
          <p:nvPr/>
        </p:nvSpPr>
        <p:spPr>
          <a:xfrm>
            <a:off x="5770815" y="1110702"/>
            <a:ext cx="2830260" cy="542464"/>
          </a:xfrm>
          <a:prstGeom prst="rect">
            <a:avLst/>
          </a:prstGeom>
          <a:solidFill>
            <a:srgbClr val="628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charset="0"/>
                <a:ea typeface="Arial" charset="0"/>
                <a:cs typeface="Arial" charset="0"/>
              </a:rPr>
              <a:t>SP 3 – PRIVATE SECTOR DEV. &amp; FINANCE</a:t>
            </a:r>
            <a:endParaRPr lang="fr-FR" sz="2000" dirty="0">
              <a:latin typeface="Arial" charset="0"/>
              <a:ea typeface="Arial" charset="0"/>
              <a:cs typeface="Arial" charset="0"/>
            </a:endParaRPr>
          </a:p>
        </p:txBody>
      </p:sp>
      <p:sp>
        <p:nvSpPr>
          <p:cNvPr id="13" name="Rectangle 12">
            <a:extLst>
              <a:ext uri="{FF2B5EF4-FFF2-40B4-BE49-F238E27FC236}">
                <a16:creationId xmlns:a16="http://schemas.microsoft.com/office/drawing/2014/main" id="{147E94E3-E21D-4D88-AE90-1EB7D7FCBCE4}"/>
              </a:ext>
            </a:extLst>
          </p:cNvPr>
          <p:cNvSpPr/>
          <p:nvPr/>
        </p:nvSpPr>
        <p:spPr>
          <a:xfrm>
            <a:off x="3094290" y="1770175"/>
            <a:ext cx="2601660" cy="4460965"/>
          </a:xfrm>
          <a:prstGeom prst="rect">
            <a:avLst/>
          </a:prstGeom>
          <a:solidFill>
            <a:srgbClr val="E3F5E5"/>
          </a:solidFill>
        </p:spPr>
        <p:txBody>
          <a:bodyPr wrap="square">
            <a:spAutoFit/>
          </a:bodyPr>
          <a:lstStyle/>
          <a:p>
            <a:pPr marL="285750" lvl="2" indent="-285750">
              <a:lnSpc>
                <a:spcPct val="110000"/>
              </a:lnSpc>
              <a:buFont typeface="Arial" panose="020B0604020202020204" pitchFamily="34" charset="0"/>
              <a:buChar char="•"/>
            </a:pPr>
            <a:r>
              <a:rPr lang="en-GB" sz="1850" dirty="0"/>
              <a:t>Support the operationalization of the </a:t>
            </a:r>
            <a:r>
              <a:rPr lang="en-GB" sz="1850" dirty="0" err="1"/>
              <a:t>AfCFTA</a:t>
            </a:r>
            <a:r>
              <a:rPr lang="en-GB" sz="1850" dirty="0"/>
              <a:t> (sustainable industrialization)</a:t>
            </a:r>
          </a:p>
          <a:p>
            <a:pPr marL="285750" lvl="2" indent="-285750">
              <a:lnSpc>
                <a:spcPct val="110000"/>
              </a:lnSpc>
              <a:buFont typeface="Arial" panose="020B0604020202020204" pitchFamily="34" charset="0"/>
              <a:buChar char="•"/>
            </a:pPr>
            <a:endParaRPr lang="en-GB" sz="1850" dirty="0"/>
          </a:p>
          <a:p>
            <a:pPr marL="285750" lvl="2" indent="-285750">
              <a:lnSpc>
                <a:spcPct val="110000"/>
              </a:lnSpc>
              <a:buFont typeface="Arial" panose="020B0604020202020204" pitchFamily="34" charset="0"/>
              <a:buChar char="•"/>
            </a:pPr>
            <a:r>
              <a:rPr lang="en-GB" sz="1850" dirty="0"/>
              <a:t>Foster regional integration (incl. RECs)</a:t>
            </a:r>
          </a:p>
          <a:p>
            <a:pPr marL="285750" lvl="2" indent="-285750">
              <a:lnSpc>
                <a:spcPct val="110000"/>
              </a:lnSpc>
              <a:buFont typeface="Arial" panose="020B0604020202020204" pitchFamily="34" charset="0"/>
              <a:buChar char="•"/>
            </a:pPr>
            <a:endParaRPr lang="en-GB" sz="1850" dirty="0"/>
          </a:p>
          <a:p>
            <a:pPr marL="285750" lvl="2" indent="-285750">
              <a:lnSpc>
                <a:spcPct val="110000"/>
              </a:lnSpc>
              <a:buFont typeface="Arial" panose="020B0604020202020204" pitchFamily="34" charset="0"/>
              <a:buChar char="•"/>
            </a:pPr>
            <a:r>
              <a:rPr lang="en-GB" sz="1850" dirty="0"/>
              <a:t>Strengthen capacities of member States in developing key sectors</a:t>
            </a:r>
          </a:p>
        </p:txBody>
      </p:sp>
      <p:sp>
        <p:nvSpPr>
          <p:cNvPr id="14" name="Rectangle 13">
            <a:extLst>
              <a:ext uri="{FF2B5EF4-FFF2-40B4-BE49-F238E27FC236}">
                <a16:creationId xmlns:a16="http://schemas.microsoft.com/office/drawing/2014/main" id="{E8821A01-4C39-4213-BCBE-1EE0C600AA4B}"/>
              </a:ext>
            </a:extLst>
          </p:cNvPr>
          <p:cNvSpPr/>
          <p:nvPr/>
        </p:nvSpPr>
        <p:spPr>
          <a:xfrm>
            <a:off x="5770815" y="1732074"/>
            <a:ext cx="2830260" cy="4547270"/>
          </a:xfrm>
          <a:prstGeom prst="rect">
            <a:avLst/>
          </a:prstGeom>
          <a:solidFill>
            <a:srgbClr val="E2E9F6"/>
          </a:solidFill>
        </p:spPr>
        <p:txBody>
          <a:bodyPr wrap="square">
            <a:spAutoFit/>
          </a:bodyPr>
          <a:lstStyle/>
          <a:p>
            <a:pPr marL="285750" lvl="2" indent="-285750">
              <a:lnSpc>
                <a:spcPct val="110000"/>
              </a:lnSpc>
              <a:buFont typeface="Arial" panose="020B0604020202020204" pitchFamily="34" charset="0"/>
              <a:buChar char="•"/>
            </a:pPr>
            <a:r>
              <a:rPr lang="en-GB" sz="1650" dirty="0">
                <a:effectLst/>
                <a:ea typeface="Calibri" panose="020F0502020204030204" pitchFamily="34" charset="0"/>
              </a:rPr>
              <a:t>Support PIDA </a:t>
            </a:r>
            <a:r>
              <a:rPr lang="en-GB" sz="1650" dirty="0">
                <a:ea typeface="Calibri" panose="020F0502020204030204" pitchFamily="34" charset="0"/>
              </a:rPr>
              <a:t>&amp; the</a:t>
            </a:r>
            <a:r>
              <a:rPr lang="en-GB" sz="1650" kern="700" spc="20" dirty="0">
                <a:effectLst/>
                <a:ea typeface="Calibri" panose="020F0502020204030204" pitchFamily="34" charset="0"/>
              </a:rPr>
              <a:t> Yamoussoukro Decision to enhance liberalization of African air transport markets</a:t>
            </a:r>
          </a:p>
          <a:p>
            <a:pPr marL="285750" lvl="2" indent="-285750">
              <a:lnSpc>
                <a:spcPct val="110000"/>
              </a:lnSpc>
              <a:buFont typeface="Arial" panose="020B0604020202020204" pitchFamily="34" charset="0"/>
              <a:buChar char="•"/>
            </a:pPr>
            <a:endParaRPr lang="en-GB" sz="1650" kern="700" spc="20" dirty="0">
              <a:effectLst/>
              <a:ea typeface="Calibri" panose="020F0502020204030204" pitchFamily="34" charset="0"/>
            </a:endParaRPr>
          </a:p>
          <a:p>
            <a:pPr marL="285750" lvl="2" indent="-285750">
              <a:lnSpc>
                <a:spcPct val="110000"/>
              </a:lnSpc>
              <a:buFont typeface="Arial" panose="020B0604020202020204" pitchFamily="34" charset="0"/>
              <a:buChar char="•"/>
            </a:pPr>
            <a:r>
              <a:rPr lang="en-GB" sz="1650" kern="700" spc="20" dirty="0">
                <a:ea typeface="DengXian"/>
                <a:cs typeface="Calibri Light" panose="020F0302020204030204" pitchFamily="34" charset="0"/>
              </a:rPr>
              <a:t>Develop best practices in PPP Models (access to financing for infrastructure development)</a:t>
            </a:r>
          </a:p>
          <a:p>
            <a:pPr marL="285750" lvl="2" indent="-285750">
              <a:lnSpc>
                <a:spcPct val="110000"/>
              </a:lnSpc>
              <a:buFont typeface="Arial" panose="020B0604020202020204" pitchFamily="34" charset="0"/>
              <a:buChar char="•"/>
            </a:pPr>
            <a:endParaRPr lang="en-GB" sz="1650" kern="700" spc="20" dirty="0">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sz="1650" kern="700" spc="20" dirty="0">
                <a:ea typeface="Calibri" panose="020F0502020204030204" pitchFamily="34" charset="0"/>
              </a:rPr>
              <a:t>I</a:t>
            </a:r>
            <a:r>
              <a:rPr lang="en-GB" sz="1650" kern="700" spc="20" dirty="0">
                <a:effectLst/>
                <a:ea typeface="Calibri" panose="020F0502020204030204" pitchFamily="34" charset="0"/>
              </a:rPr>
              <a:t>mprove the business enabling environment </a:t>
            </a:r>
            <a:r>
              <a:rPr lang="en-GB" sz="1650" kern="700" spc="20" dirty="0">
                <a:ea typeface="Calibri" panose="020F0502020204030204" pitchFamily="34" charset="0"/>
              </a:rPr>
              <a:t>re.</a:t>
            </a:r>
            <a:r>
              <a:rPr lang="en-GB" sz="1650" kern="700" spc="20" dirty="0">
                <a:effectLst/>
                <a:ea typeface="Calibri" panose="020F0502020204030204" pitchFamily="34" charset="0"/>
              </a:rPr>
              <a:t> attracting investments in food systems, agriculture &amp; land</a:t>
            </a:r>
          </a:p>
        </p:txBody>
      </p:sp>
      <p:sp>
        <p:nvSpPr>
          <p:cNvPr id="15" name="Rectangle 14">
            <a:extLst>
              <a:ext uri="{FF2B5EF4-FFF2-40B4-BE49-F238E27FC236}">
                <a16:creationId xmlns:a16="http://schemas.microsoft.com/office/drawing/2014/main" id="{2D76B1E9-19B3-4014-A481-EF45ECF8FC44}"/>
              </a:ext>
            </a:extLst>
          </p:cNvPr>
          <p:cNvSpPr/>
          <p:nvPr/>
        </p:nvSpPr>
        <p:spPr>
          <a:xfrm>
            <a:off x="8821955" y="1708294"/>
            <a:ext cx="2487359" cy="4521046"/>
          </a:xfrm>
          <a:prstGeom prst="rect">
            <a:avLst/>
          </a:prstGeom>
          <a:solidFill>
            <a:srgbClr val="E3F5E5"/>
          </a:solidFill>
        </p:spPr>
        <p:txBody>
          <a:bodyPr wrap="square">
            <a:spAutoFit/>
          </a:bodyPr>
          <a:lstStyle/>
          <a:p>
            <a:pPr marL="285750" lvl="2" indent="-285750">
              <a:lnSpc>
                <a:spcPct val="110000"/>
              </a:lnSpc>
              <a:buFont typeface="Arial" panose="020B0604020202020204" pitchFamily="34" charset="0"/>
              <a:buChar char="•"/>
            </a:pPr>
            <a:r>
              <a:rPr lang="en-GB" sz="1750" dirty="0">
                <a:solidFill>
                  <a:schemeClr val="tx1"/>
                </a:solidFill>
                <a:ea typeface="DengXian"/>
                <a:cs typeface="Calibri Light" panose="020F0302020204030204" pitchFamily="34" charset="0"/>
              </a:rPr>
              <a:t>Strengthen capacity to produce </a:t>
            </a:r>
            <a:r>
              <a:rPr lang="en-GB" sz="1750" dirty="0">
                <a:ea typeface="DengXian"/>
                <a:cs typeface="Calibri Light" panose="020F0302020204030204" pitchFamily="34" charset="0"/>
              </a:rPr>
              <a:t>&amp;</a:t>
            </a:r>
            <a:r>
              <a:rPr lang="en-GB" sz="1750" dirty="0">
                <a:solidFill>
                  <a:schemeClr val="tx1"/>
                </a:solidFill>
                <a:ea typeface="DengXian"/>
                <a:cs typeface="Calibri Light" panose="020F0302020204030204" pitchFamily="34" charset="0"/>
              </a:rPr>
              <a:t> disseminate comparable statistics</a:t>
            </a:r>
          </a:p>
          <a:p>
            <a:pPr marL="285750" lvl="2" indent="-285750">
              <a:lnSpc>
                <a:spcPct val="110000"/>
              </a:lnSpc>
              <a:buFont typeface="Arial" panose="020B0604020202020204" pitchFamily="34" charset="0"/>
              <a:buChar char="•"/>
            </a:pPr>
            <a:endParaRPr lang="en-GB" sz="1750" dirty="0">
              <a:solidFill>
                <a:schemeClr val="tx1"/>
              </a:solidFill>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sz="1750" dirty="0">
                <a:solidFill>
                  <a:schemeClr val="tx1"/>
                </a:solidFill>
                <a:ea typeface="DengXian"/>
                <a:cs typeface="Calibri Light" panose="020F0302020204030204" pitchFamily="34" charset="0"/>
              </a:rPr>
              <a:t>Support the modernization of national statistical systems</a:t>
            </a:r>
          </a:p>
          <a:p>
            <a:pPr marL="285750" lvl="2" indent="-285750">
              <a:lnSpc>
                <a:spcPct val="110000"/>
              </a:lnSpc>
              <a:buFont typeface="Arial" panose="020B0604020202020204" pitchFamily="34" charset="0"/>
              <a:buChar char="•"/>
            </a:pPr>
            <a:endParaRPr lang="en-GB" sz="1750" dirty="0">
              <a:solidFill>
                <a:schemeClr val="tx1"/>
              </a:solidFill>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sz="1750" dirty="0">
                <a:solidFill>
                  <a:schemeClr val="tx1"/>
                </a:solidFill>
                <a:ea typeface="DengXian"/>
                <a:cs typeface="Calibri Light" panose="020F0302020204030204" pitchFamily="34" charset="0"/>
              </a:rPr>
              <a:t>Enhance communication and </a:t>
            </a:r>
            <a:r>
              <a:rPr lang="en-GB" sz="1750" dirty="0">
                <a:ea typeface="DengXian"/>
                <a:cs typeface="Calibri Light" panose="020F0302020204030204" pitchFamily="34" charset="0"/>
              </a:rPr>
              <a:t>capacity on integrated geospatial information systems</a:t>
            </a:r>
          </a:p>
        </p:txBody>
      </p:sp>
    </p:spTree>
    <p:extLst>
      <p:ext uri="{BB962C8B-B14F-4D97-AF65-F5344CB8AC3E}">
        <p14:creationId xmlns:p14="http://schemas.microsoft.com/office/powerpoint/2010/main" val="4067496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3882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dirty="0">
                <a:latin typeface="Arial" panose="020B0604020202020204" pitchFamily="34" charset="0"/>
                <a:cs typeface="Arial" panose="020B0604020202020204" pitchFamily="34" charset="0"/>
              </a:rPr>
              <a:t>Snapshot of 2024 </a:t>
            </a:r>
            <a:r>
              <a:rPr lang="en-US" sz="2400" b="1" dirty="0" err="1">
                <a:latin typeface="Arial" panose="020B0604020202020204" pitchFamily="34" charset="0"/>
                <a:cs typeface="Arial" panose="020B0604020202020204" pitchFamily="34" charset="0"/>
              </a:rPr>
              <a:t>Programme</a:t>
            </a:r>
            <a:r>
              <a:rPr lang="en-US" sz="2400" b="1" dirty="0">
                <a:latin typeface="Arial" panose="020B0604020202020204" pitchFamily="34" charset="0"/>
                <a:cs typeface="Arial" panose="020B0604020202020204" pitchFamily="34" charset="0"/>
              </a:rPr>
              <a:t> Plan per </a:t>
            </a:r>
            <a:r>
              <a:rPr lang="en-US" sz="2400" b="1" dirty="0" err="1">
                <a:latin typeface="Arial" panose="020B0604020202020204" pitchFamily="34" charset="0"/>
                <a:cs typeface="Arial" panose="020B0604020202020204" pitchFamily="34" charset="0"/>
              </a:rPr>
              <a:t>Subprogramme</a:t>
            </a:r>
            <a:r>
              <a:rPr lang="en-US" sz="2400" b="1" dirty="0">
                <a:latin typeface="Arial" panose="020B0604020202020204" pitchFamily="34" charset="0"/>
                <a:cs typeface="Arial" panose="020B0604020202020204" pitchFamily="34" charset="0"/>
              </a:rPr>
              <a:t> (SP)</a:t>
            </a:r>
          </a:p>
        </p:txBody>
      </p:sp>
      <p:sp>
        <p:nvSpPr>
          <p:cNvPr id="6" name="Rectangle 5">
            <a:extLst>
              <a:ext uri="{FF2B5EF4-FFF2-40B4-BE49-F238E27FC236}">
                <a16:creationId xmlns:a16="http://schemas.microsoft.com/office/drawing/2014/main" id="{3A4BEFFA-C3C1-4A5E-BB88-0CF66E8F50A4}"/>
              </a:ext>
            </a:extLst>
          </p:cNvPr>
          <p:cNvSpPr/>
          <p:nvPr/>
        </p:nvSpPr>
        <p:spPr>
          <a:xfrm>
            <a:off x="417766" y="1827326"/>
            <a:ext cx="2487359" cy="4579074"/>
          </a:xfrm>
          <a:prstGeom prst="rect">
            <a:avLst/>
          </a:prstGeom>
          <a:solidFill>
            <a:srgbClr val="E2E9F6"/>
          </a:solidFill>
        </p:spPr>
        <p:txBody>
          <a:bodyPr wrap="square">
            <a:spAutoFit/>
          </a:bodyPr>
          <a:lstStyle/>
          <a:p>
            <a:pPr marL="285750" lvl="2" indent="-285750">
              <a:lnSpc>
                <a:spcPct val="110000"/>
              </a:lnSpc>
              <a:buFont typeface="Arial" panose="020B0604020202020204" pitchFamily="34" charset="0"/>
              <a:buChar char="•"/>
            </a:pPr>
            <a:r>
              <a:rPr lang="en-GB" sz="1900" dirty="0">
                <a:solidFill>
                  <a:schemeClr val="tx1"/>
                </a:solidFill>
                <a:ea typeface="DengXian"/>
                <a:cs typeface="Calibri Light" panose="020F0302020204030204" pitchFamily="34" charset="0"/>
              </a:rPr>
              <a:t>Enhance cap</a:t>
            </a:r>
            <a:r>
              <a:rPr lang="en-GB" sz="1900" dirty="0">
                <a:ea typeface="DengXian"/>
                <a:cs typeface="Calibri Light" panose="020F0302020204030204" pitchFamily="34" charset="0"/>
              </a:rPr>
              <a:t>acity for inclusive &amp; climate-resilient economies</a:t>
            </a:r>
          </a:p>
          <a:p>
            <a:pPr marL="285750" lvl="2" indent="-285750">
              <a:lnSpc>
                <a:spcPct val="110000"/>
              </a:lnSpc>
              <a:buFont typeface="Arial" panose="020B0604020202020204" pitchFamily="34" charset="0"/>
              <a:buChar char="•"/>
            </a:pPr>
            <a:endParaRPr lang="en-GB" sz="1900" dirty="0">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sz="1900" dirty="0">
                <a:ea typeface="DengXian"/>
                <a:cs typeface="Calibri Light" panose="020F0302020204030204" pitchFamily="34" charset="0"/>
              </a:rPr>
              <a:t>Advance</a:t>
            </a:r>
            <a:r>
              <a:rPr lang="en-GB" sz="1900" dirty="0">
                <a:solidFill>
                  <a:schemeClr val="tx1"/>
                </a:solidFill>
                <a:ea typeface="DengXian"/>
                <a:cs typeface="Calibri Light" panose="020F0302020204030204" pitchFamily="34" charset="0"/>
              </a:rPr>
              <a:t> the digital transformation agenda </a:t>
            </a:r>
          </a:p>
          <a:p>
            <a:pPr marL="285750" lvl="2" indent="-285750">
              <a:lnSpc>
                <a:spcPct val="110000"/>
              </a:lnSpc>
              <a:buFont typeface="Arial" panose="020B0604020202020204" pitchFamily="34" charset="0"/>
              <a:buChar char="•"/>
            </a:pPr>
            <a:endParaRPr lang="en-GB" sz="1900" dirty="0">
              <a:solidFill>
                <a:schemeClr val="tx1"/>
              </a:solidFill>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sz="1900" dirty="0">
                <a:ea typeface="DengXian"/>
                <a:cs typeface="Calibri Light" panose="020F0302020204030204" pitchFamily="34" charset="0"/>
              </a:rPr>
              <a:t>Advise on policy formulation re. the circular economy, the green/blue economy</a:t>
            </a:r>
          </a:p>
        </p:txBody>
      </p:sp>
      <p:sp>
        <p:nvSpPr>
          <p:cNvPr id="7" name="Rectangle 6">
            <a:extLst>
              <a:ext uri="{FF2B5EF4-FFF2-40B4-BE49-F238E27FC236}">
                <a16:creationId xmlns:a16="http://schemas.microsoft.com/office/drawing/2014/main" id="{65D11C49-C30C-49BC-9908-ACEB30852692}"/>
              </a:ext>
            </a:extLst>
          </p:cNvPr>
          <p:cNvSpPr/>
          <p:nvPr/>
        </p:nvSpPr>
        <p:spPr>
          <a:xfrm>
            <a:off x="417766" y="1148802"/>
            <a:ext cx="2487359" cy="542464"/>
          </a:xfrm>
          <a:prstGeom prst="rect">
            <a:avLst/>
          </a:prstGeom>
          <a:solidFill>
            <a:srgbClr val="628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panose="020B0604020202020204" pitchFamily="34" charset="0"/>
                <a:ea typeface="Arial" charset="0"/>
                <a:cs typeface="Arial" panose="020B0604020202020204" pitchFamily="34" charset="0"/>
              </a:rPr>
              <a:t>SP 5 –CLIMATE CHANGE, ENV. &amp; NRM</a:t>
            </a:r>
            <a:endParaRPr lang="fr-FR" sz="16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7EFA37FE-34F4-4268-8A8A-820984089A6F}"/>
              </a:ext>
            </a:extLst>
          </p:cNvPr>
          <p:cNvSpPr/>
          <p:nvPr/>
        </p:nvSpPr>
        <p:spPr>
          <a:xfrm>
            <a:off x="3094290" y="1167852"/>
            <a:ext cx="3116584" cy="54246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500" b="1" dirty="0">
                <a:latin typeface="Arial" panose="020B0604020202020204" pitchFamily="34" charset="0"/>
                <a:ea typeface="Arial" charset="0"/>
                <a:cs typeface="Arial" panose="020B0604020202020204" pitchFamily="34" charset="0"/>
              </a:rPr>
              <a:t>SP 6 – GENDER EQUALITY &amp; WOMEN’S EMPOWERMENT</a:t>
            </a:r>
            <a:endParaRPr lang="fr-FR" sz="15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D9726116-56B0-4C96-8B2B-A4B748BA9E6E}"/>
              </a:ext>
            </a:extLst>
          </p:cNvPr>
          <p:cNvSpPr/>
          <p:nvPr/>
        </p:nvSpPr>
        <p:spPr>
          <a:xfrm>
            <a:off x="9121049" y="1159700"/>
            <a:ext cx="2639760" cy="54246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panose="020B0604020202020204" pitchFamily="34" charset="0"/>
                <a:ea typeface="Arial" charset="0"/>
                <a:cs typeface="Arial" panose="020B0604020202020204" pitchFamily="34" charset="0"/>
              </a:rPr>
              <a:t>SP 7- C2 WESTERN AFRICA</a:t>
            </a:r>
          </a:p>
        </p:txBody>
      </p:sp>
      <p:sp>
        <p:nvSpPr>
          <p:cNvPr id="11" name="Rectangle 10">
            <a:extLst>
              <a:ext uri="{FF2B5EF4-FFF2-40B4-BE49-F238E27FC236}">
                <a16:creationId xmlns:a16="http://schemas.microsoft.com/office/drawing/2014/main" id="{AAD9FB22-3045-415E-8D0C-8E7058B4A0C9}"/>
              </a:ext>
            </a:extLst>
          </p:cNvPr>
          <p:cNvSpPr/>
          <p:nvPr/>
        </p:nvSpPr>
        <p:spPr>
          <a:xfrm>
            <a:off x="6332790" y="1148802"/>
            <a:ext cx="2639760" cy="542464"/>
          </a:xfrm>
          <a:prstGeom prst="rect">
            <a:avLst/>
          </a:prstGeom>
          <a:solidFill>
            <a:srgbClr val="628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300" b="1" dirty="0">
                <a:latin typeface="Arial" panose="020B0604020202020204" pitchFamily="34" charset="0"/>
                <a:ea typeface="Arial" charset="0"/>
                <a:cs typeface="Arial" panose="020B0604020202020204" pitchFamily="34" charset="0"/>
              </a:rPr>
              <a:t>SP 7- C1 SUBREGIONAL ACTIVITIES IN NORTHERN ACTIVITIES</a:t>
            </a:r>
          </a:p>
        </p:txBody>
      </p:sp>
      <p:sp>
        <p:nvSpPr>
          <p:cNvPr id="13" name="Rectangle 12">
            <a:extLst>
              <a:ext uri="{FF2B5EF4-FFF2-40B4-BE49-F238E27FC236}">
                <a16:creationId xmlns:a16="http://schemas.microsoft.com/office/drawing/2014/main" id="{147E94E3-E21D-4D88-AE90-1EB7D7FCBCE4}"/>
              </a:ext>
            </a:extLst>
          </p:cNvPr>
          <p:cNvSpPr/>
          <p:nvPr/>
        </p:nvSpPr>
        <p:spPr>
          <a:xfrm>
            <a:off x="3094290" y="1827325"/>
            <a:ext cx="3116584" cy="4647554"/>
          </a:xfrm>
          <a:prstGeom prst="rect">
            <a:avLst/>
          </a:prstGeom>
          <a:solidFill>
            <a:srgbClr val="E3F5E5"/>
          </a:solidFill>
        </p:spPr>
        <p:txBody>
          <a:bodyPr wrap="square">
            <a:spAutoFit/>
          </a:bodyPr>
          <a:lstStyle/>
          <a:p>
            <a:pPr marL="285750" lvl="2" indent="-285750">
              <a:lnSpc>
                <a:spcPct val="110000"/>
              </a:lnSpc>
              <a:buFont typeface="Arial" panose="020B0604020202020204" pitchFamily="34" charset="0"/>
              <a:buChar char="•"/>
            </a:pPr>
            <a:r>
              <a:rPr lang="en-GB" dirty="0"/>
              <a:t>Strengthen capacity on measurement of gender inequality (using ECA’s </a:t>
            </a:r>
            <a:r>
              <a:rPr lang="en-GB" dirty="0">
                <a:effectLst/>
                <a:ea typeface="Calibri" panose="020F0502020204030204" pitchFamily="34" charset="0"/>
              </a:rPr>
              <a:t>African Gender &amp; Development Index </a:t>
            </a:r>
            <a:r>
              <a:rPr lang="en-GB" dirty="0">
                <a:ea typeface="Calibri" panose="020F0502020204030204" pitchFamily="34" charset="0"/>
              </a:rPr>
              <a:t>&amp;</a:t>
            </a:r>
            <a:r>
              <a:rPr lang="en-GB" dirty="0">
                <a:effectLst/>
                <a:ea typeface="Calibri" panose="020F0502020204030204" pitchFamily="34" charset="0"/>
              </a:rPr>
              <a:t> Africa Gender Index reporting tools)</a:t>
            </a:r>
          </a:p>
          <a:p>
            <a:pPr marL="0" lvl="2">
              <a:lnSpc>
                <a:spcPct val="110000"/>
              </a:lnSpc>
            </a:pPr>
            <a:endParaRPr lang="en-GB" dirty="0"/>
          </a:p>
          <a:p>
            <a:pPr marL="285750" lvl="2" indent="-285750">
              <a:lnSpc>
                <a:spcPct val="110000"/>
              </a:lnSpc>
              <a:buFont typeface="Arial" panose="020B0604020202020204" pitchFamily="34" charset="0"/>
              <a:buChar char="•"/>
            </a:pPr>
            <a:r>
              <a:rPr lang="en-GB" dirty="0"/>
              <a:t>Support the integration of a gender perspective in sectoral policies</a:t>
            </a:r>
          </a:p>
          <a:p>
            <a:pPr marL="285750" lvl="2" indent="-285750">
              <a:lnSpc>
                <a:spcPct val="110000"/>
              </a:lnSpc>
              <a:buFont typeface="Arial" panose="020B0604020202020204" pitchFamily="34" charset="0"/>
              <a:buChar char="•"/>
            </a:pPr>
            <a:endParaRPr lang="en-GB" dirty="0">
              <a:solidFill>
                <a:schemeClr val="tx1"/>
              </a:solidFill>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dirty="0">
                <a:ea typeface="DengXian"/>
                <a:cs typeface="Calibri Light" panose="020F0302020204030204" pitchFamily="34" charset="0"/>
              </a:rPr>
              <a:t>Str</a:t>
            </a:r>
            <a:r>
              <a:rPr lang="en-GB" dirty="0">
                <a:solidFill>
                  <a:schemeClr val="tx1"/>
                </a:solidFill>
                <a:ea typeface="DengXian"/>
                <a:cs typeface="Calibri Light" panose="020F0302020204030204" pitchFamily="34" charset="0"/>
              </a:rPr>
              <a:t>engthen capacity to address the gender digital divide</a:t>
            </a:r>
          </a:p>
        </p:txBody>
      </p:sp>
      <p:sp>
        <p:nvSpPr>
          <p:cNvPr id="14" name="Rectangle 13">
            <a:extLst>
              <a:ext uri="{FF2B5EF4-FFF2-40B4-BE49-F238E27FC236}">
                <a16:creationId xmlns:a16="http://schemas.microsoft.com/office/drawing/2014/main" id="{E8821A01-4C39-4213-BCBE-1EE0C600AA4B}"/>
              </a:ext>
            </a:extLst>
          </p:cNvPr>
          <p:cNvSpPr/>
          <p:nvPr/>
        </p:nvSpPr>
        <p:spPr>
          <a:xfrm>
            <a:off x="6400039" y="1860412"/>
            <a:ext cx="2572511" cy="4631396"/>
          </a:xfrm>
          <a:prstGeom prst="rect">
            <a:avLst/>
          </a:prstGeom>
          <a:solidFill>
            <a:srgbClr val="E2E9F6"/>
          </a:solidFill>
        </p:spPr>
        <p:txBody>
          <a:bodyPr wrap="square">
            <a:spAutoFit/>
          </a:bodyPr>
          <a:lstStyle/>
          <a:p>
            <a:pPr marL="285750" lvl="2" indent="-285750">
              <a:lnSpc>
                <a:spcPct val="110000"/>
              </a:lnSpc>
              <a:buFont typeface="Arial" panose="020B0604020202020204" pitchFamily="34" charset="0"/>
              <a:buChar char="•"/>
            </a:pPr>
            <a:r>
              <a:rPr lang="en-GB" kern="700" spc="20" dirty="0">
                <a:ea typeface="Times New Roman" panose="02020603050405020304" pitchFamily="18" charset="0"/>
              </a:rPr>
              <a:t>Develop c</a:t>
            </a:r>
            <a:r>
              <a:rPr lang="en-GB" kern="700" spc="20" dirty="0">
                <a:effectLst/>
                <a:ea typeface="Times New Roman" panose="02020603050405020304" pitchFamily="18" charset="0"/>
              </a:rPr>
              <a:t>apacity </a:t>
            </a:r>
            <a:r>
              <a:rPr lang="en-US" kern="700" spc="20" dirty="0">
                <a:ea typeface="Times New Roman" panose="02020603050405020304" pitchFamily="18" charset="0"/>
              </a:rPr>
              <a:t>for</a:t>
            </a:r>
            <a:r>
              <a:rPr lang="en-US" kern="700" spc="20" dirty="0">
                <a:effectLst/>
                <a:ea typeface="Times New Roman" panose="02020603050405020304" pitchFamily="18" charset="0"/>
              </a:rPr>
              <a:t> evidence-based policies leveraging migrants’ economic contributions</a:t>
            </a:r>
          </a:p>
          <a:p>
            <a:pPr marL="285750" lvl="2" indent="-285750">
              <a:lnSpc>
                <a:spcPct val="110000"/>
              </a:lnSpc>
              <a:buFont typeface="Arial" panose="020B0604020202020204" pitchFamily="34" charset="0"/>
              <a:buChar char="•"/>
            </a:pPr>
            <a:endParaRPr lang="en-US" kern="700" spc="20" dirty="0">
              <a:effectLst/>
              <a:ea typeface="Times New Roman" panose="02020603050405020304" pitchFamily="18" charset="0"/>
            </a:endParaRPr>
          </a:p>
          <a:p>
            <a:pPr marL="285750" lvl="2" indent="-285750">
              <a:lnSpc>
                <a:spcPct val="110000"/>
              </a:lnSpc>
              <a:buFont typeface="Arial" panose="020B0604020202020204" pitchFamily="34" charset="0"/>
              <a:buChar char="•"/>
            </a:pPr>
            <a:r>
              <a:rPr lang="en-US" kern="700" spc="20" dirty="0">
                <a:ea typeface="DengXian"/>
                <a:cs typeface="Calibri Light" panose="020F0302020204030204" pitchFamily="34" charset="0"/>
              </a:rPr>
              <a:t>Support SMEs with a focus on employment creation &amp; the green economy</a:t>
            </a:r>
          </a:p>
          <a:p>
            <a:pPr marL="285750" lvl="2" indent="-285750">
              <a:lnSpc>
                <a:spcPct val="110000"/>
              </a:lnSpc>
              <a:buFont typeface="Arial" panose="020B0604020202020204" pitchFamily="34" charset="0"/>
              <a:buChar char="•"/>
            </a:pPr>
            <a:endParaRPr lang="en-US" kern="700" spc="20" dirty="0">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US" kern="700" spc="20" dirty="0">
                <a:ea typeface="DengXian"/>
                <a:cs typeface="Calibri Light" panose="020F0302020204030204" pitchFamily="34" charset="0"/>
              </a:rPr>
              <a:t>Foster regional integration through the </a:t>
            </a:r>
            <a:r>
              <a:rPr lang="en-US" kern="700" spc="20" dirty="0" err="1">
                <a:ea typeface="DengXian"/>
                <a:cs typeface="Calibri Light" panose="020F0302020204030204" pitchFamily="34" charset="0"/>
              </a:rPr>
              <a:t>AfCFTA</a:t>
            </a:r>
            <a:r>
              <a:rPr lang="en-US" kern="700" spc="20" dirty="0">
                <a:ea typeface="DengXian"/>
                <a:cs typeface="Calibri Light" panose="020F0302020204030204" pitchFamily="34" charset="0"/>
              </a:rPr>
              <a:t> </a:t>
            </a:r>
          </a:p>
          <a:p>
            <a:pPr marL="0" lvl="2">
              <a:lnSpc>
                <a:spcPct val="110000"/>
              </a:lnSpc>
            </a:pPr>
            <a:endParaRPr kumimoji="0" lang="en-US" sz="1750" b="0" i="1" u="none" strike="noStrike" kern="700" cap="none" spc="20" normalizeH="0" baseline="0" noProof="0" dirty="0">
              <a:ln>
                <a:noFill/>
              </a:ln>
              <a:solidFill>
                <a:srgbClr val="000000">
                  <a:lumMod val="65000"/>
                  <a:lumOff val="35000"/>
                </a:srgbClr>
              </a:solidFill>
              <a:effectLst/>
              <a:uLnTx/>
              <a:uFillTx/>
              <a:latin typeface="Arial" panose="020B0604020202020204" pitchFamily="34" charset="0"/>
              <a:ea typeface="DengXian"/>
              <a:cs typeface="Calibri Light" panose="020F0302020204030204" pitchFamily="34" charset="0"/>
              <a:sym typeface="Arial" panose="020B0604020202020204" pitchFamily="34" charset="0"/>
            </a:endParaRPr>
          </a:p>
        </p:txBody>
      </p:sp>
      <p:sp>
        <p:nvSpPr>
          <p:cNvPr id="15" name="Rectangle 14">
            <a:extLst>
              <a:ext uri="{FF2B5EF4-FFF2-40B4-BE49-F238E27FC236}">
                <a16:creationId xmlns:a16="http://schemas.microsoft.com/office/drawing/2014/main" id="{2D76B1E9-19B3-4014-A481-EF45ECF8FC44}"/>
              </a:ext>
            </a:extLst>
          </p:cNvPr>
          <p:cNvSpPr/>
          <p:nvPr/>
        </p:nvSpPr>
        <p:spPr>
          <a:xfrm>
            <a:off x="9076563" y="1809166"/>
            <a:ext cx="2697671" cy="4683077"/>
          </a:xfrm>
          <a:prstGeom prst="rect">
            <a:avLst/>
          </a:prstGeom>
          <a:solidFill>
            <a:srgbClr val="E3F5E5"/>
          </a:solidFill>
        </p:spPr>
        <p:txBody>
          <a:bodyPr wrap="square">
            <a:spAutoFit/>
          </a:bodyPr>
          <a:lstStyle/>
          <a:p>
            <a:pPr marL="285750" lvl="2" indent="-285750">
              <a:lnSpc>
                <a:spcPct val="110000"/>
              </a:lnSpc>
              <a:buFont typeface="Arial" panose="020B0604020202020204" pitchFamily="34" charset="0"/>
              <a:buChar char="•"/>
            </a:pPr>
            <a:r>
              <a:rPr lang="en-GB" sz="1600" dirty="0"/>
              <a:t>Support the establishment of a regional accountability mechanism (African Union’s Roadmap on harnessing the Demographic Dividend through investments in the youth)</a:t>
            </a:r>
          </a:p>
          <a:p>
            <a:pPr marL="285750" lvl="2" indent="-285750">
              <a:lnSpc>
                <a:spcPct val="110000"/>
              </a:lnSpc>
              <a:buFont typeface="Arial" panose="020B0604020202020204" pitchFamily="34" charset="0"/>
              <a:buChar char="•"/>
            </a:pPr>
            <a:endParaRPr lang="en-GB" sz="1600" dirty="0"/>
          </a:p>
          <a:p>
            <a:pPr marL="285750" lvl="2" indent="-285750">
              <a:lnSpc>
                <a:spcPct val="110000"/>
              </a:lnSpc>
              <a:buFont typeface="Arial" panose="020B0604020202020204" pitchFamily="34" charset="0"/>
              <a:buChar char="•"/>
            </a:pPr>
            <a:r>
              <a:rPr lang="en-GB" sz="1600" dirty="0"/>
              <a:t>Strengthen capacity re. the integration of the demographic dividend in planning/budget frameworks</a:t>
            </a:r>
          </a:p>
          <a:p>
            <a:pPr marL="285750" lvl="2" indent="-285750">
              <a:lnSpc>
                <a:spcPct val="110000"/>
              </a:lnSpc>
              <a:buFont typeface="Arial" panose="020B0604020202020204" pitchFamily="34" charset="0"/>
              <a:buChar char="•"/>
            </a:pPr>
            <a:endParaRPr lang="en-GB" sz="1600" dirty="0"/>
          </a:p>
          <a:p>
            <a:pPr marL="285750" lvl="2" indent="-285750">
              <a:lnSpc>
                <a:spcPct val="110000"/>
              </a:lnSpc>
              <a:buFont typeface="Arial" panose="020B0604020202020204" pitchFamily="34" charset="0"/>
              <a:buChar char="•"/>
            </a:pPr>
            <a:r>
              <a:rPr lang="en-GB" sz="1600" dirty="0"/>
              <a:t>Support national strategies on the </a:t>
            </a:r>
            <a:r>
              <a:rPr lang="en-GB" sz="1600" dirty="0" err="1"/>
              <a:t>AfCFTA</a:t>
            </a:r>
            <a:endParaRPr lang="en-GB" sz="1600" dirty="0"/>
          </a:p>
        </p:txBody>
      </p:sp>
    </p:spTree>
    <p:extLst>
      <p:ext uri="{BB962C8B-B14F-4D97-AF65-F5344CB8AC3E}">
        <p14:creationId xmlns:p14="http://schemas.microsoft.com/office/powerpoint/2010/main" val="2035363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3882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dirty="0">
                <a:latin typeface="Arial" panose="020B0604020202020204" pitchFamily="34" charset="0"/>
                <a:cs typeface="Arial" panose="020B0604020202020204" pitchFamily="34" charset="0"/>
              </a:rPr>
              <a:t>Snapshot of 2024 </a:t>
            </a:r>
            <a:r>
              <a:rPr lang="en-US" sz="2400" b="1" dirty="0" err="1">
                <a:latin typeface="Arial" panose="020B0604020202020204" pitchFamily="34" charset="0"/>
                <a:cs typeface="Arial" panose="020B0604020202020204" pitchFamily="34" charset="0"/>
              </a:rPr>
              <a:t>Programme</a:t>
            </a:r>
            <a:r>
              <a:rPr lang="en-US" sz="2400" b="1" dirty="0">
                <a:latin typeface="Arial" panose="020B0604020202020204" pitchFamily="34" charset="0"/>
                <a:cs typeface="Arial" panose="020B0604020202020204" pitchFamily="34" charset="0"/>
              </a:rPr>
              <a:t> Plan per </a:t>
            </a:r>
            <a:r>
              <a:rPr lang="en-US" sz="2400" b="1" dirty="0" err="1">
                <a:latin typeface="Arial" panose="020B0604020202020204" pitchFamily="34" charset="0"/>
                <a:cs typeface="Arial" panose="020B0604020202020204" pitchFamily="34" charset="0"/>
              </a:rPr>
              <a:t>Subprogramme</a:t>
            </a:r>
            <a:r>
              <a:rPr lang="en-US" sz="2400" b="1" dirty="0">
                <a:latin typeface="Arial" panose="020B0604020202020204" pitchFamily="34" charset="0"/>
                <a:cs typeface="Arial" panose="020B0604020202020204" pitchFamily="34" charset="0"/>
              </a:rPr>
              <a:t> (SP)</a:t>
            </a:r>
          </a:p>
        </p:txBody>
      </p:sp>
      <p:sp>
        <p:nvSpPr>
          <p:cNvPr id="6" name="Rectangle 5">
            <a:extLst>
              <a:ext uri="{FF2B5EF4-FFF2-40B4-BE49-F238E27FC236}">
                <a16:creationId xmlns:a16="http://schemas.microsoft.com/office/drawing/2014/main" id="{3A4BEFFA-C3C1-4A5E-BB88-0CF66E8F50A4}"/>
              </a:ext>
            </a:extLst>
          </p:cNvPr>
          <p:cNvSpPr/>
          <p:nvPr/>
        </p:nvSpPr>
        <p:spPr>
          <a:xfrm>
            <a:off x="333376" y="1746121"/>
            <a:ext cx="2571750" cy="4547270"/>
          </a:xfrm>
          <a:prstGeom prst="rect">
            <a:avLst/>
          </a:prstGeom>
          <a:solidFill>
            <a:srgbClr val="E2E9F6"/>
          </a:solidFill>
        </p:spPr>
        <p:txBody>
          <a:bodyPr wrap="square">
            <a:spAutoFit/>
          </a:bodyPr>
          <a:lstStyle/>
          <a:p>
            <a:pPr marL="285750" lvl="2" indent="-285750">
              <a:lnSpc>
                <a:spcPct val="110000"/>
              </a:lnSpc>
              <a:buFont typeface="Arial" panose="020B0604020202020204" pitchFamily="34" charset="0"/>
              <a:buChar char="•"/>
            </a:pPr>
            <a:r>
              <a:rPr lang="en-US" sz="1650" kern="700" spc="20" dirty="0">
                <a:effectLst/>
                <a:ea typeface="Calibri" panose="020F0502020204030204" pitchFamily="34" charset="0"/>
              </a:rPr>
              <a:t>Support bankable projects on sustainable industrialization </a:t>
            </a:r>
            <a:r>
              <a:rPr lang="en-US" sz="1650" kern="700" spc="20" dirty="0">
                <a:ea typeface="Calibri" panose="020F0502020204030204" pitchFamily="34" charset="0"/>
              </a:rPr>
              <a:t>&amp;</a:t>
            </a:r>
            <a:r>
              <a:rPr lang="en-US" sz="1650" kern="700" spc="20" dirty="0">
                <a:effectLst/>
                <a:ea typeface="Calibri" panose="020F0502020204030204" pitchFamily="34" charset="0"/>
              </a:rPr>
              <a:t> economic diversification </a:t>
            </a:r>
            <a:endParaRPr lang="en-GB" sz="1650" dirty="0">
              <a:ea typeface="DengXian"/>
              <a:cs typeface="Calibri Light" panose="020F0302020204030204" pitchFamily="34" charset="0"/>
            </a:endParaRPr>
          </a:p>
          <a:p>
            <a:pPr marL="0" lvl="2">
              <a:lnSpc>
                <a:spcPct val="110000"/>
              </a:lnSpc>
            </a:pPr>
            <a:endParaRPr lang="en-GB" sz="1650" dirty="0">
              <a:solidFill>
                <a:schemeClr val="tx1"/>
              </a:solidFill>
              <a:latin typeface="Helvetica Neue" panose="020B0604020202020204"/>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US" sz="1650" kern="700" spc="20" dirty="0">
                <a:ea typeface="Calibri" panose="020F0502020204030204" pitchFamily="34" charset="0"/>
              </a:rPr>
              <a:t>S</a:t>
            </a:r>
            <a:r>
              <a:rPr lang="en-US" sz="1650" kern="700" spc="20" dirty="0">
                <a:effectLst/>
                <a:ea typeface="Calibri" panose="020F0502020204030204" pitchFamily="34" charset="0"/>
              </a:rPr>
              <a:t>trengthen capacity re. sustainable financing through mainstreaming of natural capital in national accounts </a:t>
            </a:r>
          </a:p>
          <a:p>
            <a:pPr marL="285750" lvl="2" indent="-285750">
              <a:lnSpc>
                <a:spcPct val="110000"/>
              </a:lnSpc>
              <a:buFont typeface="Arial" panose="020B0604020202020204" pitchFamily="34" charset="0"/>
              <a:buChar char="•"/>
            </a:pPr>
            <a:endParaRPr lang="en-US" sz="1650" kern="700" spc="20" dirty="0">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US" sz="1650" kern="700" spc="20" dirty="0">
                <a:ea typeface="DengXian"/>
                <a:cs typeface="Calibri Light" panose="020F0302020204030204" pitchFamily="34" charset="0"/>
              </a:rPr>
              <a:t>Support the operationalization of the </a:t>
            </a:r>
            <a:r>
              <a:rPr lang="en-US" sz="1650" kern="700" spc="20" dirty="0" err="1">
                <a:ea typeface="DengXian"/>
                <a:cs typeface="Calibri Light" panose="020F0302020204030204" pitchFamily="34" charset="0"/>
              </a:rPr>
              <a:t>AfCFTA</a:t>
            </a:r>
            <a:r>
              <a:rPr lang="en-US" sz="1650" kern="700" spc="20" dirty="0">
                <a:ea typeface="DengXian"/>
                <a:cs typeface="Calibri Light" panose="020F0302020204030204" pitchFamily="34" charset="0"/>
              </a:rPr>
              <a:t> (incl. with RECs)</a:t>
            </a:r>
          </a:p>
        </p:txBody>
      </p:sp>
      <p:sp>
        <p:nvSpPr>
          <p:cNvPr id="7" name="Rectangle 6">
            <a:extLst>
              <a:ext uri="{FF2B5EF4-FFF2-40B4-BE49-F238E27FC236}">
                <a16:creationId xmlns:a16="http://schemas.microsoft.com/office/drawing/2014/main" id="{65D11C49-C30C-49BC-9908-ACEB30852692}"/>
              </a:ext>
            </a:extLst>
          </p:cNvPr>
          <p:cNvSpPr/>
          <p:nvPr/>
        </p:nvSpPr>
        <p:spPr>
          <a:xfrm>
            <a:off x="333376" y="1148802"/>
            <a:ext cx="2571749" cy="542464"/>
          </a:xfrm>
          <a:prstGeom prst="rect">
            <a:avLst/>
          </a:prstGeom>
          <a:solidFill>
            <a:srgbClr val="628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panose="020B0604020202020204" pitchFamily="34" charset="0"/>
                <a:ea typeface="Arial" charset="0"/>
                <a:cs typeface="Arial" panose="020B0604020202020204" pitchFamily="34" charset="0"/>
              </a:rPr>
              <a:t>SP 7- C3 CENTRAL AFRICA</a:t>
            </a:r>
            <a:endParaRPr lang="fr-FR" sz="1600" dirty="0">
              <a:latin typeface="Arial" panose="020B0604020202020204" pitchFamily="34" charset="0"/>
              <a:ea typeface="Arial" charset="0"/>
              <a:cs typeface="Arial" panose="020B0604020202020204" pitchFamily="34" charset="0"/>
            </a:endParaRPr>
          </a:p>
        </p:txBody>
      </p:sp>
      <p:sp>
        <p:nvSpPr>
          <p:cNvPr id="9" name="Rectangle 8">
            <a:extLst>
              <a:ext uri="{FF2B5EF4-FFF2-40B4-BE49-F238E27FC236}">
                <a16:creationId xmlns:a16="http://schemas.microsoft.com/office/drawing/2014/main" id="{7EFA37FE-34F4-4268-8A8A-820984089A6F}"/>
              </a:ext>
            </a:extLst>
          </p:cNvPr>
          <p:cNvSpPr/>
          <p:nvPr/>
        </p:nvSpPr>
        <p:spPr>
          <a:xfrm>
            <a:off x="3057526" y="1148802"/>
            <a:ext cx="2809874" cy="54246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panose="020B0604020202020204" pitchFamily="34" charset="0"/>
                <a:ea typeface="Arial" charset="0"/>
                <a:cs typeface="Arial" panose="020B0604020202020204" pitchFamily="34" charset="0"/>
              </a:rPr>
              <a:t>SP 7- C4 EASTERN AFRICA</a:t>
            </a:r>
            <a:endParaRPr lang="fr-FR" sz="1600" dirty="0">
              <a:latin typeface="Arial" panose="020B0604020202020204" pitchFamily="34" charset="0"/>
              <a:ea typeface="Arial" charset="0"/>
              <a:cs typeface="Arial" panose="020B0604020202020204" pitchFamily="34" charset="0"/>
            </a:endParaRPr>
          </a:p>
        </p:txBody>
      </p:sp>
      <p:sp>
        <p:nvSpPr>
          <p:cNvPr id="10" name="Rectangle 9">
            <a:extLst>
              <a:ext uri="{FF2B5EF4-FFF2-40B4-BE49-F238E27FC236}">
                <a16:creationId xmlns:a16="http://schemas.microsoft.com/office/drawing/2014/main" id="{D9726116-56B0-4C96-8B2B-A4B748BA9E6E}"/>
              </a:ext>
            </a:extLst>
          </p:cNvPr>
          <p:cNvSpPr/>
          <p:nvPr/>
        </p:nvSpPr>
        <p:spPr>
          <a:xfrm>
            <a:off x="9155330" y="1163350"/>
            <a:ext cx="2487359" cy="54246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a:latin typeface="Arial" panose="020B0604020202020204" pitchFamily="34" charset="0"/>
                <a:ea typeface="Arial" charset="0"/>
                <a:cs typeface="Arial" panose="020B0604020202020204" pitchFamily="34" charset="0"/>
              </a:rPr>
              <a:t>SP 8 – ECONOMIC DEV. &amp;  PLANNING</a:t>
            </a:r>
            <a:endParaRPr lang="fr-FR" sz="1400" dirty="0">
              <a:latin typeface="Arial" panose="020B0604020202020204" pitchFamily="34" charset="0"/>
              <a:ea typeface="Arial" charset="0"/>
              <a:cs typeface="Arial" panose="020B0604020202020204" pitchFamily="34" charset="0"/>
            </a:endParaRPr>
          </a:p>
        </p:txBody>
      </p:sp>
      <p:sp>
        <p:nvSpPr>
          <p:cNvPr id="11" name="Rectangle 10">
            <a:extLst>
              <a:ext uri="{FF2B5EF4-FFF2-40B4-BE49-F238E27FC236}">
                <a16:creationId xmlns:a16="http://schemas.microsoft.com/office/drawing/2014/main" id="{AAD9FB22-3045-415E-8D0C-8E7058B4A0C9}"/>
              </a:ext>
            </a:extLst>
          </p:cNvPr>
          <p:cNvSpPr/>
          <p:nvPr/>
        </p:nvSpPr>
        <p:spPr>
          <a:xfrm>
            <a:off x="6019801" y="1148802"/>
            <a:ext cx="2943223" cy="542464"/>
          </a:xfrm>
          <a:prstGeom prst="rect">
            <a:avLst/>
          </a:prstGeom>
          <a:solidFill>
            <a:srgbClr val="628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panose="020B0604020202020204" pitchFamily="34" charset="0"/>
                <a:ea typeface="Arial" charset="0"/>
                <a:cs typeface="Arial" panose="020B0604020202020204" pitchFamily="34" charset="0"/>
              </a:rPr>
              <a:t>SP 7- C5  SOUTHERN AFRICA</a:t>
            </a:r>
          </a:p>
        </p:txBody>
      </p:sp>
      <p:sp>
        <p:nvSpPr>
          <p:cNvPr id="13" name="Rectangle 12">
            <a:extLst>
              <a:ext uri="{FF2B5EF4-FFF2-40B4-BE49-F238E27FC236}">
                <a16:creationId xmlns:a16="http://schemas.microsoft.com/office/drawing/2014/main" id="{147E94E3-E21D-4D88-AE90-1EB7D7FCBCE4}"/>
              </a:ext>
            </a:extLst>
          </p:cNvPr>
          <p:cNvSpPr/>
          <p:nvPr/>
        </p:nvSpPr>
        <p:spPr>
          <a:xfrm>
            <a:off x="3057526" y="1667714"/>
            <a:ext cx="2809874" cy="4826578"/>
          </a:xfrm>
          <a:prstGeom prst="rect">
            <a:avLst/>
          </a:prstGeom>
          <a:solidFill>
            <a:srgbClr val="E3F5E5"/>
          </a:solidFill>
        </p:spPr>
        <p:txBody>
          <a:bodyPr wrap="square">
            <a:spAutoFit/>
          </a:bodyPr>
          <a:lstStyle/>
          <a:p>
            <a:pPr marL="285750" lvl="2" indent="-285750">
              <a:lnSpc>
                <a:spcPct val="110000"/>
              </a:lnSpc>
              <a:buFont typeface="Arial" panose="020B0604020202020204" pitchFamily="34" charset="0"/>
              <a:buChar char="•"/>
            </a:pPr>
            <a:r>
              <a:rPr lang="en-GB" sz="1650" dirty="0">
                <a:ea typeface="DengXian"/>
                <a:cs typeface="Calibri Light" panose="020F0302020204030204" pitchFamily="34" charset="0"/>
              </a:rPr>
              <a:t>Strengthen capacity on policy formulation on trade, the blue economy and tourism</a:t>
            </a:r>
          </a:p>
          <a:p>
            <a:pPr marL="285750" lvl="2" indent="-285750">
              <a:lnSpc>
                <a:spcPct val="110000"/>
              </a:lnSpc>
              <a:buFont typeface="Arial" panose="020B0604020202020204" pitchFamily="34" charset="0"/>
              <a:buChar char="•"/>
            </a:pPr>
            <a:endParaRPr lang="en-GB" sz="1650" dirty="0">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sz="1650" dirty="0">
                <a:ea typeface="DengXian"/>
                <a:cs typeface="Calibri Light" panose="020F0302020204030204" pitchFamily="34" charset="0"/>
              </a:rPr>
              <a:t>Support the operationalization of the </a:t>
            </a:r>
            <a:r>
              <a:rPr lang="en-GB" sz="1650" dirty="0" err="1">
                <a:ea typeface="DengXian"/>
                <a:cs typeface="Calibri Light" panose="020F0302020204030204" pitchFamily="34" charset="0"/>
              </a:rPr>
              <a:t>AfCFTA</a:t>
            </a:r>
            <a:endParaRPr lang="en-GB" sz="1650" dirty="0">
              <a:ea typeface="DengXian"/>
              <a:cs typeface="Calibri Light" panose="020F0302020204030204" pitchFamily="34" charset="0"/>
            </a:endParaRPr>
          </a:p>
          <a:p>
            <a:pPr marL="285750" lvl="2" indent="-285750">
              <a:lnSpc>
                <a:spcPct val="110000"/>
              </a:lnSpc>
              <a:buFont typeface="Arial" panose="020B0604020202020204" pitchFamily="34" charset="0"/>
              <a:buChar char="•"/>
            </a:pPr>
            <a:endParaRPr lang="en-GB" sz="1650" kern="700" spc="20" dirty="0">
              <a:solidFill>
                <a:srgbClr val="000000"/>
              </a:solidFill>
              <a:effectLst/>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sz="1650" kern="700" spc="20" dirty="0">
                <a:solidFill>
                  <a:srgbClr val="000000"/>
                </a:solidFill>
                <a:effectLst/>
                <a:ea typeface="Calibri" panose="020F0502020204030204" pitchFamily="34" charset="0"/>
              </a:rPr>
              <a:t>Engage in policy dialogue and provide training to promote transboundary investments </a:t>
            </a:r>
            <a:r>
              <a:rPr lang="en-GB" sz="1650" kern="700" spc="20" dirty="0">
                <a:solidFill>
                  <a:srgbClr val="000000"/>
                </a:solidFill>
                <a:ea typeface="Calibri" panose="020F0502020204030204" pitchFamily="34" charset="0"/>
              </a:rPr>
              <a:t>&amp;</a:t>
            </a:r>
            <a:r>
              <a:rPr lang="en-GB" sz="1650" kern="700" spc="20" dirty="0">
                <a:solidFill>
                  <a:srgbClr val="000000"/>
                </a:solidFill>
                <a:effectLst/>
                <a:ea typeface="Calibri" panose="020F0502020204030204" pitchFamily="34" charset="0"/>
              </a:rPr>
              <a:t> cost-effective trade logistics, incl. the creation </a:t>
            </a:r>
            <a:r>
              <a:rPr lang="en-GB" sz="1650" kern="700" spc="20" dirty="0">
                <a:solidFill>
                  <a:srgbClr val="000000"/>
                </a:solidFill>
                <a:ea typeface="Calibri" panose="020F0502020204030204" pitchFamily="34" charset="0"/>
              </a:rPr>
              <a:t>&amp;</a:t>
            </a:r>
            <a:r>
              <a:rPr lang="en-GB" sz="1650" kern="700" spc="20" dirty="0">
                <a:solidFill>
                  <a:srgbClr val="000000"/>
                </a:solidFill>
                <a:effectLst/>
                <a:ea typeface="Calibri" panose="020F0502020204030204" pitchFamily="34" charset="0"/>
              </a:rPr>
              <a:t> utilisation of digital platforms </a:t>
            </a:r>
          </a:p>
        </p:txBody>
      </p:sp>
      <p:sp>
        <p:nvSpPr>
          <p:cNvPr id="14" name="Rectangle 13">
            <a:extLst>
              <a:ext uri="{FF2B5EF4-FFF2-40B4-BE49-F238E27FC236}">
                <a16:creationId xmlns:a16="http://schemas.microsoft.com/office/drawing/2014/main" id="{E8821A01-4C39-4213-BCBE-1EE0C600AA4B}"/>
              </a:ext>
            </a:extLst>
          </p:cNvPr>
          <p:cNvSpPr/>
          <p:nvPr/>
        </p:nvSpPr>
        <p:spPr>
          <a:xfrm>
            <a:off x="6019802" y="1827325"/>
            <a:ext cx="2971798" cy="4547270"/>
          </a:xfrm>
          <a:prstGeom prst="rect">
            <a:avLst/>
          </a:prstGeom>
          <a:solidFill>
            <a:srgbClr val="E2E9F6"/>
          </a:solidFill>
        </p:spPr>
        <p:txBody>
          <a:bodyPr wrap="square">
            <a:spAutoFit/>
          </a:bodyPr>
          <a:lstStyle/>
          <a:p>
            <a:pPr marL="285750" lvl="2" indent="-285750">
              <a:lnSpc>
                <a:spcPct val="110000"/>
              </a:lnSpc>
              <a:buFont typeface="Arial" panose="020B0604020202020204" pitchFamily="34" charset="0"/>
              <a:buChar char="•"/>
            </a:pPr>
            <a:r>
              <a:rPr lang="en-GB" sz="1650" dirty="0"/>
              <a:t>Support the alignment of national industrialization strategies with regional frameworks</a:t>
            </a:r>
          </a:p>
          <a:p>
            <a:pPr marL="285750" lvl="2" indent="-285750">
              <a:lnSpc>
                <a:spcPct val="110000"/>
              </a:lnSpc>
              <a:buFont typeface="Arial" panose="020B0604020202020204" pitchFamily="34" charset="0"/>
              <a:buChar char="•"/>
            </a:pPr>
            <a:endParaRPr lang="en-GB" sz="1650" dirty="0"/>
          </a:p>
          <a:p>
            <a:pPr marL="285750" lvl="2" indent="-285750">
              <a:lnSpc>
                <a:spcPct val="110000"/>
              </a:lnSpc>
              <a:buFont typeface="Arial" panose="020B0604020202020204" pitchFamily="34" charset="0"/>
              <a:buChar char="•"/>
            </a:pPr>
            <a:r>
              <a:rPr lang="en-GB" sz="1650" dirty="0">
                <a:solidFill>
                  <a:schemeClr val="tx1"/>
                </a:solidFill>
                <a:ea typeface="DengXian"/>
                <a:cs typeface="Calibri Light" panose="020F0302020204030204" pitchFamily="34" charset="0"/>
              </a:rPr>
              <a:t>Accelerate intraregional trade through the </a:t>
            </a:r>
            <a:r>
              <a:rPr lang="en-GB" sz="1650" dirty="0" err="1">
                <a:solidFill>
                  <a:schemeClr val="tx1"/>
                </a:solidFill>
                <a:ea typeface="DengXian"/>
                <a:cs typeface="Calibri Light" panose="020F0302020204030204" pitchFamily="34" charset="0"/>
              </a:rPr>
              <a:t>AfCFTA</a:t>
            </a:r>
            <a:endParaRPr lang="en-GB" sz="1650" dirty="0">
              <a:solidFill>
                <a:schemeClr val="tx1"/>
              </a:solidFill>
              <a:ea typeface="DengXian"/>
              <a:cs typeface="Calibri Light" panose="020F0302020204030204" pitchFamily="34" charset="0"/>
            </a:endParaRPr>
          </a:p>
          <a:p>
            <a:pPr marL="285750" lvl="2" indent="-285750">
              <a:lnSpc>
                <a:spcPct val="110000"/>
              </a:lnSpc>
              <a:buFont typeface="Arial" panose="020B0604020202020204" pitchFamily="34" charset="0"/>
              <a:buChar char="•"/>
            </a:pPr>
            <a:endParaRPr lang="en-GB" sz="1650" dirty="0">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sz="1650" dirty="0">
                <a:solidFill>
                  <a:schemeClr val="tx1"/>
                </a:solidFill>
                <a:ea typeface="DengXian"/>
                <a:cs typeface="Calibri Light" panose="020F0302020204030204" pitchFamily="34" charset="0"/>
              </a:rPr>
              <a:t>Enhance industrialization through private sector development (</a:t>
            </a:r>
            <a:r>
              <a:rPr lang="en-GB" sz="1650" dirty="0">
                <a:effectLst/>
                <a:ea typeface="Calibri" panose="020F0502020204030204" pitchFamily="34" charset="0"/>
              </a:rPr>
              <a:t>advance the implementation of the SADC industrialization strategy and road map (2015–2063) and the COMESA industrial policy (2015–2030))</a:t>
            </a:r>
            <a:endParaRPr kumimoji="0" lang="en-GB" sz="1650" b="0" i="1" u="none" strike="noStrike" kern="1200" cap="none" spc="0" normalizeH="0" baseline="0" noProof="0" dirty="0">
              <a:ln>
                <a:noFill/>
              </a:ln>
              <a:solidFill>
                <a:srgbClr val="000000">
                  <a:lumMod val="65000"/>
                  <a:lumOff val="35000"/>
                </a:srgbClr>
              </a:solidFill>
              <a:effectLst/>
              <a:uLnTx/>
              <a:uFillTx/>
              <a:ea typeface="SimSun" panose="02010600030101010101" pitchFamily="2" charset="-122"/>
              <a:cs typeface="Calibri Light" panose="020F0302020204030204" pitchFamily="34" charset="0"/>
              <a:sym typeface="Arial" panose="020B0604020202020204" pitchFamily="34" charset="0"/>
            </a:endParaRPr>
          </a:p>
        </p:txBody>
      </p:sp>
      <p:sp>
        <p:nvSpPr>
          <p:cNvPr id="15" name="Rectangle 14">
            <a:extLst>
              <a:ext uri="{FF2B5EF4-FFF2-40B4-BE49-F238E27FC236}">
                <a16:creationId xmlns:a16="http://schemas.microsoft.com/office/drawing/2014/main" id="{2D76B1E9-19B3-4014-A481-EF45ECF8FC44}"/>
              </a:ext>
            </a:extLst>
          </p:cNvPr>
          <p:cNvSpPr/>
          <p:nvPr/>
        </p:nvSpPr>
        <p:spPr>
          <a:xfrm>
            <a:off x="9183905" y="1827325"/>
            <a:ext cx="2487359" cy="4539704"/>
          </a:xfrm>
          <a:prstGeom prst="rect">
            <a:avLst/>
          </a:prstGeom>
          <a:solidFill>
            <a:srgbClr val="E3F5E5"/>
          </a:solidFill>
        </p:spPr>
        <p:txBody>
          <a:bodyPr wrap="square">
            <a:spAutoFit/>
          </a:bodyPr>
          <a:lstStyle/>
          <a:p>
            <a:pPr marL="285750" lvl="2" indent="-285750">
              <a:lnSpc>
                <a:spcPct val="110000"/>
              </a:lnSpc>
              <a:buFont typeface="Arial" panose="020B0604020202020204" pitchFamily="34" charset="0"/>
              <a:buChar char="•"/>
            </a:pPr>
            <a:r>
              <a:rPr lang="en-GB" sz="1550" dirty="0"/>
              <a:t>Support the integration of social protection into development planning &amp; economic analysis</a:t>
            </a:r>
          </a:p>
          <a:p>
            <a:pPr marL="285750" lvl="2" indent="-285750">
              <a:lnSpc>
                <a:spcPct val="110000"/>
              </a:lnSpc>
              <a:buFont typeface="Arial" panose="020B0604020202020204" pitchFamily="34" charset="0"/>
              <a:buChar char="•"/>
            </a:pPr>
            <a:endParaRPr lang="en-GB" sz="1550" dirty="0"/>
          </a:p>
          <a:p>
            <a:pPr marL="285750" lvl="2" indent="-285750">
              <a:lnSpc>
                <a:spcPct val="110000"/>
              </a:lnSpc>
              <a:buFont typeface="Arial" panose="020B0604020202020204" pitchFamily="34" charset="0"/>
              <a:buChar char="•"/>
            </a:pPr>
            <a:r>
              <a:rPr lang="en-GB" sz="1550" dirty="0">
                <a:ea typeface="DengXian"/>
                <a:cs typeface="Calibri Light" panose="020F0302020204030204" pitchFamily="34" charset="0"/>
              </a:rPr>
              <a:t>Strengthen capacity to mainstream risk management into policy planning</a:t>
            </a:r>
          </a:p>
          <a:p>
            <a:pPr marL="285750" lvl="2" indent="-285750">
              <a:lnSpc>
                <a:spcPct val="110000"/>
              </a:lnSpc>
              <a:buFont typeface="Arial" panose="020B0604020202020204" pitchFamily="34" charset="0"/>
              <a:buChar char="•"/>
            </a:pPr>
            <a:endParaRPr lang="en-GB" sz="1550" dirty="0">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sz="1550" dirty="0">
                <a:effectLst/>
                <a:ea typeface="Calibri" panose="020F0502020204030204" pitchFamily="34" charset="0"/>
                <a:cs typeface="Calibri" panose="020F0502020204030204" pitchFamily="34" charset="0"/>
              </a:rPr>
              <a:t>Promote peer learning and collaboration among African development planners through communities of practice, </a:t>
            </a:r>
            <a:r>
              <a:rPr lang="en-GB" sz="1550" dirty="0">
                <a:ea typeface="Calibri" panose="020F0502020204030204" pitchFamily="34" charset="0"/>
                <a:cs typeface="Calibri" panose="020F0502020204030204" pitchFamily="34" charset="0"/>
              </a:rPr>
              <a:t>access to </a:t>
            </a:r>
            <a:r>
              <a:rPr lang="en-GB" sz="1550" dirty="0">
                <a:effectLst/>
                <a:ea typeface="Calibri" panose="020F0502020204030204" pitchFamily="34" charset="0"/>
                <a:cs typeface="Calibri" panose="020F0502020204030204" pitchFamily="34" charset="0"/>
              </a:rPr>
              <a:t>digitized knowledge repository</a:t>
            </a:r>
            <a:endParaRPr kumimoji="0" lang="en-GB" sz="1550" b="0" i="1" u="none" strike="noStrike" kern="1200" cap="none" spc="0" normalizeH="0" baseline="0" noProof="0" dirty="0">
              <a:ln>
                <a:noFill/>
              </a:ln>
              <a:solidFill>
                <a:srgbClr val="000000">
                  <a:lumMod val="65000"/>
                  <a:lumOff val="35000"/>
                </a:srgbClr>
              </a:solidFill>
              <a:effectLst/>
              <a:uLnTx/>
              <a:uFillTx/>
              <a:ea typeface="SimSun" panose="02010600030101010101" pitchFamily="2" charset="-122"/>
              <a:cs typeface="Calibri Light" panose="020F0302020204030204" pitchFamily="34" charset="0"/>
              <a:sym typeface="Arial" panose="020B0604020202020204" pitchFamily="34" charset="0"/>
            </a:endParaRPr>
          </a:p>
        </p:txBody>
      </p:sp>
    </p:spTree>
    <p:extLst>
      <p:ext uri="{BB962C8B-B14F-4D97-AF65-F5344CB8AC3E}">
        <p14:creationId xmlns:p14="http://schemas.microsoft.com/office/powerpoint/2010/main" val="3004367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59733" y="1100398"/>
            <a:ext cx="6219349" cy="369332"/>
          </a:xfrm>
          <a:prstGeom prst="rect">
            <a:avLst/>
          </a:prstGeom>
          <a:noFill/>
        </p:spPr>
        <p:txBody>
          <a:bodyPr wrap="square" rtlCol="0">
            <a:spAutoFit/>
          </a:bodyPr>
          <a:lstStyle/>
          <a:p>
            <a:r>
              <a:rPr lang="en-US" b="1" dirty="0">
                <a:solidFill>
                  <a:schemeClr val="bg1"/>
                </a:solidFill>
                <a:latin typeface="Arial" panose="020B0604020202020204" pitchFamily="34" charset="0"/>
                <a:cs typeface="Arial" panose="020B0604020202020204" pitchFamily="34" charset="0"/>
              </a:rPr>
              <a:t>Title</a:t>
            </a:r>
          </a:p>
        </p:txBody>
      </p:sp>
      <p:sp>
        <p:nvSpPr>
          <p:cNvPr id="4" name="Rounded Rectangle 1">
            <a:extLst>
              <a:ext uri="{FF2B5EF4-FFF2-40B4-BE49-F238E27FC236}">
                <a16:creationId xmlns:a16="http://schemas.microsoft.com/office/drawing/2014/main" id="{7DFEFE01-ACBF-4D47-BDA4-D74D5349EFB5}"/>
              </a:ext>
            </a:extLst>
          </p:cNvPr>
          <p:cNvSpPr/>
          <p:nvPr/>
        </p:nvSpPr>
        <p:spPr>
          <a:xfrm>
            <a:off x="0" y="338824"/>
            <a:ext cx="9060110" cy="54163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dirty="0">
                <a:latin typeface="Arial" panose="020B0604020202020204" pitchFamily="34" charset="0"/>
                <a:cs typeface="Arial" panose="020B0604020202020204" pitchFamily="34" charset="0"/>
              </a:rPr>
              <a:t>Snapshot of 2024 </a:t>
            </a:r>
            <a:r>
              <a:rPr lang="en-US" sz="2400" b="1" dirty="0" err="1">
                <a:latin typeface="Arial" panose="020B0604020202020204" pitchFamily="34" charset="0"/>
                <a:cs typeface="Arial" panose="020B0604020202020204" pitchFamily="34" charset="0"/>
              </a:rPr>
              <a:t>Programme</a:t>
            </a:r>
            <a:r>
              <a:rPr lang="en-US" sz="2400" b="1" dirty="0">
                <a:latin typeface="Arial" panose="020B0604020202020204" pitchFamily="34" charset="0"/>
                <a:cs typeface="Arial" panose="020B0604020202020204" pitchFamily="34" charset="0"/>
              </a:rPr>
              <a:t> Plan per </a:t>
            </a:r>
            <a:r>
              <a:rPr lang="en-US" sz="2400" b="1" dirty="0" err="1">
                <a:latin typeface="Arial" panose="020B0604020202020204" pitchFamily="34" charset="0"/>
                <a:cs typeface="Arial" panose="020B0604020202020204" pitchFamily="34" charset="0"/>
              </a:rPr>
              <a:t>Subprogramme</a:t>
            </a:r>
            <a:r>
              <a:rPr lang="en-US" sz="2400" b="1" dirty="0">
                <a:latin typeface="Arial" panose="020B0604020202020204" pitchFamily="34" charset="0"/>
                <a:cs typeface="Arial" panose="020B0604020202020204" pitchFamily="34" charset="0"/>
              </a:rPr>
              <a:t> (SP)</a:t>
            </a:r>
          </a:p>
        </p:txBody>
      </p:sp>
      <p:sp>
        <p:nvSpPr>
          <p:cNvPr id="6" name="Rectangle 5">
            <a:extLst>
              <a:ext uri="{FF2B5EF4-FFF2-40B4-BE49-F238E27FC236}">
                <a16:creationId xmlns:a16="http://schemas.microsoft.com/office/drawing/2014/main" id="{3A4BEFFA-C3C1-4A5E-BB88-0CF66E8F50A4}"/>
              </a:ext>
            </a:extLst>
          </p:cNvPr>
          <p:cNvSpPr/>
          <p:nvPr/>
        </p:nvSpPr>
        <p:spPr>
          <a:xfrm>
            <a:off x="417766" y="1827326"/>
            <a:ext cx="4278059" cy="4647554"/>
          </a:xfrm>
          <a:prstGeom prst="rect">
            <a:avLst/>
          </a:prstGeom>
          <a:solidFill>
            <a:srgbClr val="E2E9F6"/>
          </a:solidFill>
        </p:spPr>
        <p:txBody>
          <a:bodyPr wrap="square">
            <a:spAutoFit/>
          </a:bodyPr>
          <a:lstStyle/>
          <a:p>
            <a:pPr marL="285750" lvl="2" indent="-285750">
              <a:lnSpc>
                <a:spcPct val="110000"/>
              </a:lnSpc>
              <a:buFont typeface="Arial" panose="020B0604020202020204" pitchFamily="34" charset="0"/>
              <a:buChar char="•"/>
            </a:pPr>
            <a:r>
              <a:rPr lang="en-GB" dirty="0"/>
              <a:t>Strengthen capacity of local governments to design policies for financial sustainability</a:t>
            </a:r>
          </a:p>
          <a:p>
            <a:pPr marL="285750" lvl="2" indent="-285750">
              <a:lnSpc>
                <a:spcPct val="110000"/>
              </a:lnSpc>
              <a:buFont typeface="Arial" panose="020B0604020202020204" pitchFamily="34" charset="0"/>
              <a:buChar char="•"/>
            </a:pPr>
            <a:endParaRPr lang="en-GB" dirty="0"/>
          </a:p>
          <a:p>
            <a:pPr marL="285750" lvl="2" indent="-285750">
              <a:lnSpc>
                <a:spcPct val="110000"/>
              </a:lnSpc>
              <a:buFont typeface="Arial" panose="020B0604020202020204" pitchFamily="34" charset="0"/>
              <a:buChar char="•"/>
            </a:pPr>
            <a:r>
              <a:rPr lang="en-GB" dirty="0"/>
              <a:t>Enhance capacity on design of inclusive youth policies</a:t>
            </a:r>
          </a:p>
          <a:p>
            <a:pPr marL="0" lvl="2">
              <a:lnSpc>
                <a:spcPct val="110000"/>
              </a:lnSpc>
            </a:pPr>
            <a:endParaRPr lang="en-GB" dirty="0">
              <a:ea typeface="DengXian"/>
              <a:cs typeface="Calibri Light" panose="020F0302020204030204" pitchFamily="34" charset="0"/>
            </a:endParaRPr>
          </a:p>
          <a:p>
            <a:pPr marL="285750" lvl="2" indent="-285750">
              <a:lnSpc>
                <a:spcPct val="110000"/>
              </a:lnSpc>
              <a:buFont typeface="Arial" panose="020B0604020202020204" pitchFamily="34" charset="0"/>
              <a:buChar char="•"/>
            </a:pPr>
            <a:r>
              <a:rPr lang="en-GB" dirty="0">
                <a:effectLst/>
                <a:ea typeface="Calibri" panose="020F0502020204030204" pitchFamily="34" charset="0"/>
                <a:cs typeface="Calibri" panose="020F0502020204030204" pitchFamily="34" charset="0"/>
              </a:rPr>
              <a:t>Develop analytical knowledge re. the Global Compact for Safe, Orderly and Regular Migration, the Madrid International Plan of Action on Ageing, the Programme of Action of the International Conference on Population and Development, the Addis Ababa Declaration on Population among others</a:t>
            </a:r>
            <a:endParaRPr kumimoji="0" lang="en-GB" b="0" i="1" u="none" strike="noStrike" kern="1200" cap="none" spc="0" normalizeH="0" baseline="0" noProof="0" dirty="0">
              <a:ln>
                <a:noFill/>
              </a:ln>
              <a:solidFill>
                <a:srgbClr val="000000">
                  <a:lumMod val="65000"/>
                  <a:lumOff val="35000"/>
                </a:srgbClr>
              </a:solidFill>
              <a:effectLst/>
              <a:uLnTx/>
              <a:uFillTx/>
              <a:ea typeface="SimSun" panose="02010600030101010101" pitchFamily="2" charset="-122"/>
              <a:cs typeface="Calibri Light" panose="020F0302020204030204" pitchFamily="34" charset="0"/>
              <a:sym typeface="Arial" panose="020B0604020202020204" pitchFamily="34" charset="0"/>
            </a:endParaRPr>
          </a:p>
        </p:txBody>
      </p:sp>
      <p:sp>
        <p:nvSpPr>
          <p:cNvPr id="7" name="Rectangle 6">
            <a:extLst>
              <a:ext uri="{FF2B5EF4-FFF2-40B4-BE49-F238E27FC236}">
                <a16:creationId xmlns:a16="http://schemas.microsoft.com/office/drawing/2014/main" id="{65D11C49-C30C-49BC-9908-ACEB30852692}"/>
              </a:ext>
            </a:extLst>
          </p:cNvPr>
          <p:cNvSpPr/>
          <p:nvPr/>
        </p:nvSpPr>
        <p:spPr>
          <a:xfrm>
            <a:off x="417765" y="1148802"/>
            <a:ext cx="4278058" cy="542464"/>
          </a:xfrm>
          <a:prstGeom prst="rect">
            <a:avLst/>
          </a:prstGeom>
          <a:solidFill>
            <a:srgbClr val="6288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b="1" dirty="0">
                <a:latin typeface="Arial" panose="020B0604020202020204" pitchFamily="34" charset="0"/>
                <a:ea typeface="Arial" charset="0"/>
                <a:cs typeface="Arial" panose="020B0604020202020204" pitchFamily="34" charset="0"/>
              </a:rPr>
              <a:t>SP 9- POVERTY, INEQUALITY &amp; SOCIAL POLICY </a:t>
            </a:r>
            <a:endParaRPr lang="fr-FR" sz="1600" dirty="0">
              <a:latin typeface="Arial" panose="020B0604020202020204" pitchFamily="34" charset="0"/>
              <a:ea typeface="Arial" charset="0"/>
              <a:cs typeface="Arial" panose="020B0604020202020204" pitchFamily="34" charset="0"/>
            </a:endParaRPr>
          </a:p>
        </p:txBody>
      </p:sp>
      <p:sp>
        <p:nvSpPr>
          <p:cNvPr id="10" name="Rectangle 9">
            <a:extLst>
              <a:ext uri="{FF2B5EF4-FFF2-40B4-BE49-F238E27FC236}">
                <a16:creationId xmlns:a16="http://schemas.microsoft.com/office/drawing/2014/main" id="{D9726116-56B0-4C96-8B2B-A4B748BA9E6E}"/>
              </a:ext>
            </a:extLst>
          </p:cNvPr>
          <p:cNvSpPr/>
          <p:nvPr/>
        </p:nvSpPr>
        <p:spPr>
          <a:xfrm>
            <a:off x="5353051" y="1148802"/>
            <a:ext cx="6315074" cy="5424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700" b="1" dirty="0">
                <a:latin typeface="Arial" charset="0"/>
                <a:ea typeface="Arial" charset="0"/>
                <a:cs typeface="Arial" charset="0"/>
              </a:rPr>
              <a:t>CROSS-CUTTING ISSUES</a:t>
            </a:r>
          </a:p>
        </p:txBody>
      </p:sp>
      <p:sp>
        <p:nvSpPr>
          <p:cNvPr id="15" name="Rectangle 14">
            <a:extLst>
              <a:ext uri="{FF2B5EF4-FFF2-40B4-BE49-F238E27FC236}">
                <a16:creationId xmlns:a16="http://schemas.microsoft.com/office/drawing/2014/main" id="{2D76B1E9-19B3-4014-A481-EF45ECF8FC44}"/>
              </a:ext>
            </a:extLst>
          </p:cNvPr>
          <p:cNvSpPr/>
          <p:nvPr/>
        </p:nvSpPr>
        <p:spPr>
          <a:xfrm>
            <a:off x="5353050" y="1827325"/>
            <a:ext cx="6315074" cy="4647554"/>
          </a:xfrm>
          <a:prstGeom prst="rect">
            <a:avLst/>
          </a:prstGeom>
          <a:solidFill>
            <a:srgbClr val="F8DECC"/>
          </a:solidFill>
        </p:spPr>
        <p:txBody>
          <a:bodyPr wrap="square">
            <a:spAutoFit/>
          </a:bodyPr>
          <a:lstStyle/>
          <a:p>
            <a:pPr marL="285750" lvl="2" indent="-285750">
              <a:lnSpc>
                <a:spcPct val="110000"/>
              </a:lnSpc>
              <a:buFont typeface="Arial" panose="020B0604020202020204" pitchFamily="34" charset="0"/>
              <a:buChar char="•"/>
            </a:pPr>
            <a:r>
              <a:rPr lang="en-GB" dirty="0">
                <a:effectLst/>
                <a:latin typeface="Calibri" panose="020F0502020204030204" pitchFamily="34" charset="0"/>
                <a:ea typeface="Calibri" panose="020F0502020204030204" pitchFamily="34" charset="0"/>
              </a:rPr>
              <a:t>ECA will continue to integrate a gender perspective in its operational activities, deliverables and results.</a:t>
            </a:r>
          </a:p>
          <a:p>
            <a:pPr marL="285750" lvl="2" indent="-285750">
              <a:lnSpc>
                <a:spcPct val="110000"/>
              </a:lnSpc>
              <a:buFont typeface="Arial" panose="020B0604020202020204" pitchFamily="34" charset="0"/>
              <a:buChar char="•"/>
            </a:pPr>
            <a:endParaRPr lang="en-GB" dirty="0">
              <a:effectLst/>
              <a:latin typeface="Calibri" panose="020F0502020204030204" pitchFamily="34" charset="0"/>
              <a:ea typeface="Calibri" panose="020F0502020204030204" pitchFamily="34" charset="0"/>
            </a:endParaRPr>
          </a:p>
          <a:p>
            <a:pPr marL="285750" lvl="2" indent="-285750">
              <a:lnSpc>
                <a:spcPct val="110000"/>
              </a:lnSpc>
              <a:buFont typeface="Arial" panose="020B0604020202020204" pitchFamily="34" charset="0"/>
              <a:buChar char="•"/>
            </a:pPr>
            <a:r>
              <a:rPr lang="en-GB" dirty="0">
                <a:effectLst/>
                <a:latin typeface="Calibri" panose="020F0502020204030204" pitchFamily="34" charset="0"/>
                <a:ea typeface="Calibri" panose="020F0502020204030204" pitchFamily="34" charset="0"/>
              </a:rPr>
              <a:t>In line with the United Nations Disability Inclusion Strategy, ECA will pursue the implementation of measures to ensure the inclusion of persons with disabilities.</a:t>
            </a:r>
          </a:p>
          <a:p>
            <a:pPr marL="285750" lvl="2" indent="-285750">
              <a:lnSpc>
                <a:spcPct val="110000"/>
              </a:lnSpc>
              <a:buFont typeface="Arial" panose="020B0604020202020204" pitchFamily="34" charset="0"/>
              <a:buChar char="•"/>
            </a:pPr>
            <a:endParaRPr lang="en-GB" dirty="0">
              <a:effectLst/>
              <a:latin typeface="Calibri" panose="020F0502020204030204" pitchFamily="34" charset="0"/>
              <a:ea typeface="Calibri" panose="020F0502020204030204" pitchFamily="34" charset="0"/>
            </a:endParaRPr>
          </a:p>
          <a:p>
            <a:pPr marL="285750" lvl="2" indent="-285750">
              <a:lnSpc>
                <a:spcPct val="110000"/>
              </a:lnSpc>
              <a:buFont typeface="Arial" panose="020B0604020202020204" pitchFamily="34" charset="0"/>
              <a:buChar char="•"/>
            </a:pPr>
            <a:r>
              <a:rPr lang="en-GB" dirty="0">
                <a:latin typeface="Calibri" panose="020F0502020204030204" pitchFamily="34" charset="0"/>
                <a:ea typeface="Calibri" panose="020F0502020204030204" pitchFamily="34" charset="0"/>
              </a:rPr>
              <a:t>ECA will ensure that the findings of evaluations completed feed back into the 2024 programme plan.</a:t>
            </a:r>
          </a:p>
          <a:p>
            <a:pPr marL="285750" lvl="2" indent="-285750">
              <a:lnSpc>
                <a:spcPct val="110000"/>
              </a:lnSpc>
              <a:buFont typeface="Arial" panose="020B0604020202020204" pitchFamily="34" charset="0"/>
              <a:buChar char="•"/>
            </a:pPr>
            <a:endParaRPr lang="en-GB" dirty="0">
              <a:latin typeface="Calibri" panose="020F0502020204030204" pitchFamily="34" charset="0"/>
              <a:ea typeface="Calibri" panose="020F0502020204030204" pitchFamily="34" charset="0"/>
            </a:endParaRPr>
          </a:p>
          <a:p>
            <a:pPr marL="285750" lvl="2" indent="-285750">
              <a:lnSpc>
                <a:spcPct val="110000"/>
              </a:lnSpc>
              <a:buFont typeface="Arial" panose="020B0604020202020204" pitchFamily="34" charset="0"/>
              <a:buChar char="•"/>
            </a:pPr>
            <a:r>
              <a:rPr lang="en-GB" dirty="0">
                <a:effectLst/>
                <a:latin typeface="Calibri" panose="020F0502020204030204" pitchFamily="34" charset="0"/>
                <a:ea typeface="Calibri" panose="020F0502020204030204" pitchFamily="34" charset="0"/>
              </a:rPr>
              <a:t>ECA will </a:t>
            </a:r>
            <a:r>
              <a:rPr lang="en-GB" dirty="0">
                <a:latin typeface="Calibri" panose="020F0502020204030204" pitchFamily="34" charset="0"/>
                <a:ea typeface="Calibri" panose="020F0502020204030204" pitchFamily="34" charset="0"/>
              </a:rPr>
              <a:t>enhance its joint planning and delivery mechanism among and between subprogrammes.</a:t>
            </a:r>
          </a:p>
          <a:p>
            <a:pPr marL="285750" lvl="2" indent="-285750">
              <a:lnSpc>
                <a:spcPct val="110000"/>
              </a:lnSpc>
              <a:buFont typeface="Arial" panose="020B0604020202020204" pitchFamily="34" charset="0"/>
              <a:buChar char="•"/>
            </a:pPr>
            <a:endParaRPr lang="en-GB" dirty="0">
              <a:latin typeface="Calibri" panose="020F0502020204030204" pitchFamily="34" charset="0"/>
              <a:ea typeface="Calibri" panose="020F0502020204030204" pitchFamily="34" charset="0"/>
            </a:endParaRPr>
          </a:p>
          <a:p>
            <a:pPr marL="285750" lvl="2" indent="-285750">
              <a:lnSpc>
                <a:spcPct val="110000"/>
              </a:lnSpc>
              <a:buFont typeface="Arial" panose="020B0604020202020204" pitchFamily="34" charset="0"/>
              <a:buChar char="•"/>
            </a:pPr>
            <a:r>
              <a:rPr lang="en-GB" dirty="0">
                <a:effectLst/>
                <a:latin typeface="Calibri" panose="020F0502020204030204" pitchFamily="34" charset="0"/>
                <a:ea typeface="Calibri" panose="020F0502020204030204" pitchFamily="34" charset="0"/>
              </a:rPr>
              <a:t>ECA will continue to ensure a sound resource utilization rate while implementing the 2024 programme plan.</a:t>
            </a:r>
          </a:p>
        </p:txBody>
      </p:sp>
    </p:spTree>
    <p:extLst>
      <p:ext uri="{BB962C8B-B14F-4D97-AF65-F5344CB8AC3E}">
        <p14:creationId xmlns:p14="http://schemas.microsoft.com/office/powerpoint/2010/main" val="2890254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576E76DD-03E3-9B40-BB4C-70018833582E}"/>
              </a:ext>
            </a:extLst>
          </p:cNvPr>
          <p:cNvSpPr>
            <a:spLocks/>
          </p:cNvSpPr>
          <p:nvPr/>
        </p:nvSpPr>
        <p:spPr bwMode="auto">
          <a:xfrm>
            <a:off x="5061958" y="3007223"/>
            <a:ext cx="1865858" cy="357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indent="12700">
              <a:buChar char="•"/>
              <a:defRPr sz="3200">
                <a:solidFill>
                  <a:srgbClr val="000000"/>
                </a:solidFill>
                <a:latin typeface="Calibri" panose="020F0502020204030204" pitchFamily="34" charset="0"/>
                <a:ea typeface="MS PGothic" panose="020B0600070205080204" pitchFamily="34" charset="-128"/>
                <a:cs typeface="Calibri" panose="020F0502020204030204" pitchFamily="34" charset="0"/>
                <a:sym typeface="Calibri" panose="020F0502020204030204" pitchFamily="34" charset="0"/>
              </a:defRPr>
            </a:lvl1pPr>
            <a:lvl2pPr marL="742950" indent="-285750">
              <a:buChar char="–"/>
              <a:defRPr sz="28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2pPr>
            <a:lvl3pPr marL="1143000" indent="-228600">
              <a:buChar char="•"/>
              <a:defRPr sz="24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3pPr>
            <a:lvl4pPr marL="16002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4pPr>
            <a:lvl5pPr marL="2057400" indent="-228600">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buChar char="»"/>
              <a:defRPr sz="2000">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defRPr>
            </a:lvl9pPr>
          </a:lstStyle>
          <a:p>
            <a:pPr algn="ctr" eaLnBrk="1">
              <a:buFontTx/>
              <a:buNone/>
            </a:pPr>
            <a:r>
              <a:rPr lang="en-US" altLang="en-US" sz="2321" b="1" dirty="0">
                <a:solidFill>
                  <a:schemeClr val="tx1"/>
                </a:solidFill>
                <a:latin typeface="Lato" panose="020F0502020204030203" pitchFamily="34" charset="77"/>
                <a:sym typeface="Lato" panose="020F0502020204030203" pitchFamily="34" charset="77"/>
              </a:rPr>
              <a:t>THANK YOU!</a:t>
            </a:r>
          </a:p>
        </p:txBody>
      </p:sp>
      <p:sp>
        <p:nvSpPr>
          <p:cNvPr id="3" name="Rectangle 6"/>
          <p:cNvSpPr>
            <a:spLocks/>
          </p:cNvSpPr>
          <p:nvPr/>
        </p:nvSpPr>
        <p:spPr bwMode="auto">
          <a:xfrm>
            <a:off x="4187566" y="3658169"/>
            <a:ext cx="3765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spAutoFit/>
          </a:bodyPr>
          <a:lstStyle>
            <a:lvl1pPr>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r>
              <a:rPr lang="en-US" altLang="en-US" sz="1400" dirty="0">
                <a:solidFill>
                  <a:schemeClr val="accent1">
                    <a:lumMod val="75000"/>
                  </a:schemeClr>
                </a:solidFill>
                <a:latin typeface="Lato" pitchFamily="34" charset="0"/>
                <a:cs typeface="Lato" pitchFamily="34" charset="0"/>
                <a:sym typeface="Lato" pitchFamily="34" charset="0"/>
              </a:rPr>
              <a:t>Follow the conversation: #COM2023</a:t>
            </a:r>
          </a:p>
        </p:txBody>
      </p:sp>
      <p:sp>
        <p:nvSpPr>
          <p:cNvPr id="4" name="Rectangle 7"/>
          <p:cNvSpPr>
            <a:spLocks/>
          </p:cNvSpPr>
          <p:nvPr/>
        </p:nvSpPr>
        <p:spPr bwMode="auto">
          <a:xfrm>
            <a:off x="3907624" y="3940331"/>
            <a:ext cx="448136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spAutoFit/>
          </a:bodyPr>
          <a:lstStyle>
            <a:lvl1pPr indent="12700">
              <a:defRPr>
                <a:solidFill>
                  <a:srgbClr val="000000"/>
                </a:solidFill>
                <a:latin typeface="Calibri" panose="020F0502020204030204" pitchFamily="34" charset="0"/>
                <a:cs typeface="Calibri" panose="020F050202020403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Calibri" panose="020F050202020403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Calibri" panose="020F0502020204030204" pitchFamily="34" charset="0"/>
                <a:sym typeface="Calibri" panose="020F0502020204030204" pitchFamily="34" charset="0"/>
              </a:defRPr>
            </a:lvl9pPr>
          </a:lstStyle>
          <a:p>
            <a:pPr algn="ctr" eaLnBrk="1"/>
            <a:r>
              <a:rPr lang="en-US" altLang="en-US" sz="2000" b="1" dirty="0">
                <a:solidFill>
                  <a:schemeClr val="accent1">
                    <a:lumMod val="75000"/>
                  </a:schemeClr>
                </a:solidFill>
                <a:latin typeface="Avenir Book"/>
              </a:rPr>
              <a:t>More: </a:t>
            </a:r>
            <a:r>
              <a:rPr lang="en-US" altLang="en-US" sz="2000" b="1" dirty="0">
                <a:solidFill>
                  <a:schemeClr val="accent1">
                    <a:lumMod val="75000"/>
                  </a:schemeClr>
                </a:solidFill>
                <a:latin typeface="Avenir Book"/>
                <a:hlinkClick r:id="rId2"/>
              </a:rPr>
              <a:t>www.uneca.org/cfm2023</a:t>
            </a:r>
            <a:r>
              <a:rPr lang="en-US" altLang="en-US" sz="2000" b="1" dirty="0">
                <a:solidFill>
                  <a:schemeClr val="accent1">
                    <a:lumMod val="75000"/>
                  </a:schemeClr>
                </a:solidFill>
                <a:latin typeface="Avenir Book"/>
              </a:rPr>
              <a:t> </a:t>
            </a:r>
          </a:p>
        </p:txBody>
      </p:sp>
    </p:spTree>
    <p:extLst>
      <p:ext uri="{BB962C8B-B14F-4D97-AF65-F5344CB8AC3E}">
        <p14:creationId xmlns:p14="http://schemas.microsoft.com/office/powerpoint/2010/main" val="41267177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795</TotalTime>
  <Words>871</Words>
  <Application>Microsoft Office PowerPoint</Application>
  <PresentationFormat>Widescreen</PresentationFormat>
  <Paragraphs>135</Paragraphs>
  <Slides>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Avenir Book</vt:lpstr>
      <vt:lpstr>Casanova Scotia</vt:lpstr>
      <vt:lpstr>Economica</vt:lpstr>
      <vt:lpstr>Helvetica Neue</vt:lpstr>
      <vt:lpstr>Lato</vt:lpstr>
      <vt:lpstr>Arial</vt:lpstr>
      <vt:lpstr>Calibri</vt:lpstr>
      <vt:lpstr>Calibri Light</vt:lpstr>
      <vt:lpstr>Lucida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Afework Temtime</dc:creator>
  <cp:lastModifiedBy>Afework Temtime</cp:lastModifiedBy>
  <cp:revision>33</cp:revision>
  <dcterms:created xsi:type="dcterms:W3CDTF">2023-01-03T08:00:30Z</dcterms:created>
  <dcterms:modified xsi:type="dcterms:W3CDTF">2023-03-15T06:28:21Z</dcterms:modified>
</cp:coreProperties>
</file>