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sldIdLst>
    <p:sldId id="259" r:id="rId2"/>
    <p:sldId id="257" r:id="rId3"/>
    <p:sldId id="265" r:id="rId4"/>
    <p:sldId id="266" r:id="rId5"/>
    <p:sldId id="264" r:id="rId6"/>
    <p:sldId id="260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114" d="100"/>
          <a:sy n="114" d="100"/>
        </p:scale>
        <p:origin x="414" y="120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FA%20D&#233;d&#233;\My%20Drive%20(dede.w.gafa@gmail.com)%20(1)\UNECA%20fellowship\Work\Pres_COM2023\Figure%201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GAFA%20D&#233;d&#233;\My%20Drive%20(dede.w.gafa@gmail.com)%20(1)\UNECA%20fellowship\Work\Pres_COM2023\Figure%202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0.10205797358173052"/>
          <c:y val="5.970929793331177E-2"/>
          <c:w val="0.86503461285146388"/>
          <c:h val="0.5464493259077196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'Figure 1'!$H$3</c:f>
              <c:strCache>
                <c:ptCount val="1"/>
                <c:pt idx="0">
                  <c:v>Trade by partner (%)</c:v>
                </c:pt>
              </c:strCache>
            </c:strRef>
          </c:tx>
          <c:spPr>
            <a:solidFill>
              <a:schemeClr val="accent2">
                <a:lumMod val="75000"/>
              </a:schemeClr>
            </a:solidFill>
            <a:ln>
              <a:solidFill>
                <a:schemeClr val="accent2">
                  <a:lumMod val="75000"/>
                </a:schemeClr>
              </a:solidFill>
            </a:ln>
            <a:effectLst/>
          </c:spPr>
          <c:invertIfNegative val="0"/>
          <c:cat>
            <c:strRef>
              <c:f>'Figure 1'!$G$4:$G$10</c:f>
              <c:strCache>
                <c:ptCount val="7"/>
                <c:pt idx="0">
                  <c:v>Africa </c:v>
                </c:pt>
                <c:pt idx="1">
                  <c:v>Americas</c:v>
                </c:pt>
                <c:pt idx="2">
                  <c:v>Asia</c:v>
                </c:pt>
                <c:pt idx="3">
                  <c:v>China</c:v>
                </c:pt>
                <c:pt idx="4">
                  <c:v>Europe</c:v>
                </c:pt>
                <c:pt idx="5">
                  <c:v>European Union</c:v>
                </c:pt>
                <c:pt idx="6">
                  <c:v>Oceania</c:v>
                </c:pt>
              </c:strCache>
            </c:strRef>
          </c:cat>
          <c:val>
            <c:numRef>
              <c:f>'Figure 1'!$H$4:$H$10</c:f>
              <c:numCache>
                <c:formatCode>General</c:formatCode>
                <c:ptCount val="7"/>
                <c:pt idx="0">
                  <c:v>12.783574766009648</c:v>
                </c:pt>
                <c:pt idx="1">
                  <c:v>9.0566587914150407</c:v>
                </c:pt>
                <c:pt idx="2">
                  <c:v>43.662328438013184</c:v>
                </c:pt>
                <c:pt idx="3">
                  <c:v>18.39887510068224</c:v>
                </c:pt>
                <c:pt idx="4">
                  <c:v>33.73355358413955</c:v>
                </c:pt>
                <c:pt idx="5">
                  <c:v>27.404262199785773</c:v>
                </c:pt>
                <c:pt idx="6">
                  <c:v>0.53243651391342661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A8D-41BB-8480-D7197790120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247255839"/>
        <c:axId val="1247264159"/>
      </c:barChart>
      <c:catAx>
        <c:axId val="124725583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47264159"/>
        <c:crosses val="autoZero"/>
        <c:auto val="1"/>
        <c:lblAlgn val="ctr"/>
        <c:lblOffset val="100"/>
        <c:noMultiLvlLbl val="0"/>
      </c:catAx>
      <c:valAx>
        <c:axId val="1247264159"/>
        <c:scaling>
          <c:orientation val="minMax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247255839"/>
        <c:crosses val="autoZero"/>
        <c:crossBetween val="between"/>
        <c:majorUnit val="10"/>
      </c:valAx>
      <c:spPr>
        <a:noFill/>
        <a:ln>
          <a:solidFill>
            <a:schemeClr val="bg1">
              <a:lumMod val="65000"/>
            </a:schemeClr>
          </a:solidFill>
        </a:ln>
        <a:effectLst/>
      </c:spPr>
    </c:plotArea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4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X!$C$4</c:f>
              <c:strCache>
                <c:ptCount val="1"/>
                <c:pt idx="0">
                  <c:v>2020</c:v>
                </c:pt>
              </c:strCache>
            </c:strRef>
          </c:tx>
          <c:spPr>
            <a:solidFill>
              <a:schemeClr val="accent1"/>
            </a:solidFill>
            <a:ln>
              <a:noFill/>
            </a:ln>
            <a:effectLst/>
          </c:spPr>
          <c:invertIfNegative val="0"/>
          <c:cat>
            <c:strRef>
              <c:f>X!$A$5:$A$13</c:f>
              <c:strCache>
                <c:ptCount val="9"/>
                <c:pt idx="0">
                  <c:v>  Africa</c:v>
                </c:pt>
                <c:pt idx="1">
                  <c:v>AMU </c:v>
                </c:pt>
                <c:pt idx="2">
                  <c:v>CEN-SAD </c:v>
                </c:pt>
                <c:pt idx="3">
                  <c:v>COMESA</c:v>
                </c:pt>
                <c:pt idx="4">
                  <c:v>EAC </c:v>
                </c:pt>
                <c:pt idx="5">
                  <c:v>ECCAS </c:v>
                </c:pt>
                <c:pt idx="6">
                  <c:v>ECOWAS </c:v>
                </c:pt>
                <c:pt idx="7">
                  <c:v>IGAD</c:v>
                </c:pt>
                <c:pt idx="8">
                  <c:v>SADC </c:v>
                </c:pt>
              </c:strCache>
            </c:strRef>
          </c:cat>
          <c:val>
            <c:numRef>
              <c:f>X!$C$5:$C$13</c:f>
              <c:numCache>
                <c:formatCode>General</c:formatCode>
                <c:ptCount val="9"/>
                <c:pt idx="0">
                  <c:v>17.531673670499998</c:v>
                </c:pt>
                <c:pt idx="1">
                  <c:v>3.6767893108999998</c:v>
                </c:pt>
                <c:pt idx="2">
                  <c:v>8.5947609709999995</c:v>
                </c:pt>
                <c:pt idx="3">
                  <c:v>11.516400668699999</c:v>
                </c:pt>
                <c:pt idx="4">
                  <c:v>19.584719771700001</c:v>
                </c:pt>
                <c:pt idx="5">
                  <c:v>1.7574083300000001</c:v>
                </c:pt>
                <c:pt idx="6">
                  <c:v>9.9815309203999991</c:v>
                </c:pt>
                <c:pt idx="7">
                  <c:v>18.962263276600002</c:v>
                </c:pt>
                <c:pt idx="8">
                  <c:v>19.6452339294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7031-41D6-A7D5-F61584E7FD7C}"/>
            </c:ext>
          </c:extLst>
        </c:ser>
        <c:ser>
          <c:idx val="1"/>
          <c:order val="1"/>
          <c:tx>
            <c:strRef>
              <c:f>X!$D$4</c:f>
              <c:strCache>
                <c:ptCount val="1"/>
                <c:pt idx="0">
                  <c:v>2021</c:v>
                </c:pt>
              </c:strCache>
            </c:strRef>
          </c:tx>
          <c:spPr>
            <a:solidFill>
              <a:schemeClr val="accent2"/>
            </a:solidFill>
            <a:ln>
              <a:noFill/>
            </a:ln>
            <a:effectLst/>
          </c:spPr>
          <c:invertIfNegative val="0"/>
          <c:cat>
            <c:strRef>
              <c:f>X!$A$5:$A$13</c:f>
              <c:strCache>
                <c:ptCount val="9"/>
                <c:pt idx="0">
                  <c:v>  Africa</c:v>
                </c:pt>
                <c:pt idx="1">
                  <c:v>AMU </c:v>
                </c:pt>
                <c:pt idx="2">
                  <c:v>CEN-SAD </c:v>
                </c:pt>
                <c:pt idx="3">
                  <c:v>COMESA</c:v>
                </c:pt>
                <c:pt idx="4">
                  <c:v>EAC </c:v>
                </c:pt>
                <c:pt idx="5">
                  <c:v>ECCAS </c:v>
                </c:pt>
                <c:pt idx="6">
                  <c:v>ECOWAS </c:v>
                </c:pt>
                <c:pt idx="7">
                  <c:v>IGAD</c:v>
                </c:pt>
                <c:pt idx="8">
                  <c:v>SADC </c:v>
                </c:pt>
              </c:strCache>
            </c:strRef>
          </c:cat>
          <c:val>
            <c:numRef>
              <c:f>X!$D$5:$D$13</c:f>
              <c:numCache>
                <c:formatCode>General</c:formatCode>
                <c:ptCount val="9"/>
                <c:pt idx="0">
                  <c:v>11.587754581800001</c:v>
                </c:pt>
                <c:pt idx="1">
                  <c:v>3.2059935021000001</c:v>
                </c:pt>
                <c:pt idx="2">
                  <c:v>7.8054588426000002</c:v>
                </c:pt>
                <c:pt idx="3">
                  <c:v>8.7528889369999998</c:v>
                </c:pt>
                <c:pt idx="4">
                  <c:v>19.5792490762</c:v>
                </c:pt>
                <c:pt idx="5">
                  <c:v>1.1931265619</c:v>
                </c:pt>
                <c:pt idx="6">
                  <c:v>9.6173113396000005</c:v>
                </c:pt>
                <c:pt idx="7">
                  <c:v>18.334952037699999</c:v>
                </c:pt>
                <c:pt idx="8">
                  <c:v>8.8594265021999998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7031-41D6-A7D5-F61584E7FD7C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19"/>
        <c:overlap val="-27"/>
        <c:axId val="1605935999"/>
        <c:axId val="1605928095"/>
      </c:barChart>
      <c:catAx>
        <c:axId val="1605935999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9525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05928095"/>
        <c:crosses val="autoZero"/>
        <c:auto val="1"/>
        <c:lblAlgn val="ctr"/>
        <c:lblOffset val="100"/>
        <c:noMultiLvlLbl val="0"/>
      </c:catAx>
      <c:valAx>
        <c:axId val="1605928095"/>
        <c:scaling>
          <c:orientation val="minMax"/>
          <c:max val="22"/>
          <c:min val="0"/>
        </c:scaling>
        <c:delete val="0"/>
        <c:axPos val="l"/>
        <c:majorGridlines>
          <c:spPr>
            <a:ln w="9525" cap="flat" cmpd="sng" algn="ctr">
              <a:noFill/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1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Arial" panose="020B0604020202020204" pitchFamily="34" charset="0"/>
                <a:ea typeface="+mn-ea"/>
                <a:cs typeface="Arial" panose="020B0604020202020204" pitchFamily="34" charset="0"/>
              </a:defRPr>
            </a:pPr>
            <a:endParaRPr lang="en-US"/>
          </a:p>
        </c:txPr>
        <c:crossAx val="1605935999"/>
        <c:crosses val="autoZero"/>
        <c:crossBetween val="between"/>
      </c:valAx>
      <c:spPr>
        <a:noFill/>
        <a:ln>
          <a:solidFill>
            <a:schemeClr val="bg2">
              <a:lumMod val="75000"/>
            </a:schemeClr>
          </a:solidFill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1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Arial" panose="020B0604020202020204" pitchFamily="34" charset="0"/>
              <a:ea typeface="+mn-ea"/>
              <a:cs typeface="Arial" panose="020B0604020202020204" pitchFamily="34" charset="0"/>
            </a:defRPr>
          </a:pPr>
          <a:endParaRPr lang="en-US"/>
        </a:p>
      </c:txPr>
    </c:legend>
    <c:plotVisOnly val="1"/>
    <c:dispBlanksAs val="gap"/>
    <c:showDLblsOverMax val="0"/>
  </c:chart>
  <c:spPr>
    <a:noFill/>
    <a:ln w="9525" cap="flat" cmpd="sng" algn="ctr">
      <a:noFill/>
      <a:round/>
    </a:ln>
    <a:effectLst/>
  </c:spPr>
  <c:txPr>
    <a:bodyPr/>
    <a:lstStyle/>
    <a:p>
      <a:pPr>
        <a:defRPr sz="1100">
          <a:latin typeface="Arial" panose="020B0604020202020204" pitchFamily="34" charset="0"/>
          <a:cs typeface="Arial" panose="020B0604020202020204" pitchFamily="34" charset="0"/>
        </a:defRPr>
      </a:pPr>
      <a:endParaRPr lang="en-US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4.jp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917912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577761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396466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PresentationFro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>
            <a:extLst>
              <a:ext uri="{FF2B5EF4-FFF2-40B4-BE49-F238E27FC236}">
                <a16:creationId xmlns:a16="http://schemas.microsoft.com/office/drawing/2014/main" id="{ED6D54DF-72D2-FE49-A5B9-714BC5CD175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rcRect/>
          <a:stretch/>
        </p:blipFill>
        <p:spPr>
          <a:xfrm>
            <a:off x="0" y="-66674"/>
            <a:ext cx="12192000" cy="2512541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F85A2DDD-2812-9742-BE95-02C91D568D44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10300" y="3324520"/>
            <a:ext cx="11171400" cy="2175228"/>
          </a:xfrm>
        </p:spPr>
        <p:txBody>
          <a:bodyPr>
            <a:normAutofit/>
          </a:bodyPr>
          <a:lstStyle>
            <a:lvl1pPr algn="ctr">
              <a:defRPr sz="1800" b="1" i="0" baseline="0">
                <a:latin typeface="Lucida Sans" panose="020B0602030504020204" pitchFamily="34" charset="77"/>
              </a:defRPr>
            </a:lvl1pPr>
          </a:lstStyle>
          <a:p>
            <a: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  <a:t>Title of presentation</a:t>
            </a:r>
            <a:br>
              <a:rPr lang="en-US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1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Name of presenter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  <a:t>Title, Division</a:t>
            </a: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18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1500" dirty="0">
                <a:latin typeface="Arial" panose="020B0604020202020204" pitchFamily="34" charset="0"/>
                <a:cs typeface="Arial" panose="020B0604020202020204" pitchFamily="34" charset="0"/>
              </a:rPr>
              <a:t>[Exact delivery date]</a:t>
            </a:r>
            <a:endParaRPr lang="en-US" dirty="0"/>
          </a:p>
        </p:txBody>
      </p:sp>
      <p:pic>
        <p:nvPicPr>
          <p:cNvPr id="10" name="Picture 9" descr="A close up of a logo&#10;&#10;Description automatically generated">
            <a:extLst>
              <a:ext uri="{FF2B5EF4-FFF2-40B4-BE49-F238E27FC236}">
                <a16:creationId xmlns:a16="http://schemas.microsoft.com/office/drawing/2014/main" id="{6492DEB6-C0F2-8C48-A6E7-B6D175F0CD88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529503" y="433955"/>
            <a:ext cx="3618548" cy="378701"/>
          </a:xfrm>
          <a:prstGeom prst="rect">
            <a:avLst/>
          </a:prstGeom>
        </p:spPr>
      </p:pic>
      <p:pic>
        <p:nvPicPr>
          <p:cNvPr id="12" name="Picture 11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619A4FEE-386F-4FB4-BF09-1C2DED36252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6117" y="1443384"/>
            <a:ext cx="4148888" cy="140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59364334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1200" y="1825625"/>
            <a:ext cx="11289600" cy="4351338"/>
          </a:xfrm>
        </p:spPr>
        <p:txBody>
          <a:bodyPr>
            <a:normAutofit/>
          </a:bodyPr>
          <a:lstStyle>
            <a:lvl1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575"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pic>
        <p:nvPicPr>
          <p:cNvPr id="7" name="Content Placeholder 4">
            <a:extLst>
              <a:ext uri="{FF2B5EF4-FFF2-40B4-BE49-F238E27FC236}">
                <a16:creationId xmlns:a16="http://schemas.microsoft.com/office/drawing/2014/main" id="{5B475743-3A64-A74D-A307-659BB60BB78B}"/>
              </a:ext>
            </a:extLst>
          </p:cNvPr>
          <p:cNvPicPr>
            <a:picLocks noChangeAspect="1"/>
          </p:cNvPicPr>
          <p:nvPr userDrawn="1"/>
        </p:nvPicPr>
        <p:blipFill rotWithShape="1">
          <a:blip r:embed="rId2"/>
          <a:srcRect t="94676"/>
          <a:stretch/>
        </p:blipFill>
        <p:spPr>
          <a:xfrm>
            <a:off x="0" y="6492878"/>
            <a:ext cx="12192000" cy="365127"/>
          </a:xfrm>
          <a:prstGeom prst="rect">
            <a:avLst/>
          </a:prstGeom>
        </p:spPr>
      </p:pic>
      <p:pic>
        <p:nvPicPr>
          <p:cNvPr id="5" name="Picture 4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FB694E8-8ADF-4ADC-9520-523B679FF759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276784" y="241069"/>
            <a:ext cx="2810757" cy="92271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04323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Final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picture containing outdoor object, solar cell&#10;&#10;Description automatically generated">
            <a:extLst>
              <a:ext uri="{FF2B5EF4-FFF2-40B4-BE49-F238E27FC236}">
                <a16:creationId xmlns:a16="http://schemas.microsoft.com/office/drawing/2014/main" id="{6307C092-7B1C-BC4F-8088-BBECA502B88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0" y="5303520"/>
            <a:ext cx="12192000" cy="1554480"/>
          </a:xfrm>
          <a:prstGeom prst="rect">
            <a:avLst/>
          </a:prstGeom>
        </p:spPr>
      </p:pic>
      <p:pic>
        <p:nvPicPr>
          <p:cNvPr id="9" name="Picture 8" descr="A picture containing graphical user interface&#10;&#10;Description automatically generated">
            <a:extLst>
              <a:ext uri="{FF2B5EF4-FFF2-40B4-BE49-F238E27FC236}">
                <a16:creationId xmlns:a16="http://schemas.microsoft.com/office/drawing/2014/main" id="{9F6F980D-2EB1-40C6-A935-6E86C936F8E8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72494" y="520672"/>
            <a:ext cx="4148888" cy="140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2202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77765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911359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015017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304888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3625156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823661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0119246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6667509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9743EB8-F0F7-4F58-999E-243676C81D79}" type="datetimeFigureOut">
              <a:rPr lang="en-GB" smtClean="0"/>
              <a:t>13/03/2023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3367C17-03A5-414F-9B7A-F87902DAED5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472441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uneca.org/eca-events/sites/default/files/resources/documents/com2023/E_ECA_COE_41_6_E.pdf" TargetMode="External"/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neca.org/cfm2023" TargetMode="Externa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Rectangle 2"/>
          <p:cNvSpPr/>
          <p:nvPr/>
        </p:nvSpPr>
        <p:spPr>
          <a:xfrm>
            <a:off x="1295400" y="3429000"/>
            <a:ext cx="9912292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2800" b="1" dirty="0">
                <a:latin typeface="Arial" panose="020B0604020202020204" pitchFamily="34" charset="0"/>
                <a:cs typeface="Arial" panose="020B0604020202020204" pitchFamily="34" charset="0"/>
              </a:rPr>
              <a:t>Assessment of progress on regional integration in Africa</a:t>
            </a:r>
          </a:p>
          <a:p>
            <a:pPr algn="ctr"/>
            <a:endParaRPr lang="en-US" sz="2000" b="1" i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(Doc Ref. No.: </a:t>
            </a:r>
            <a:r>
              <a:rPr lang="en-GB" sz="2000" b="1" dirty="0">
                <a:hlinkClick r:id="rId2"/>
              </a:rPr>
              <a:t>E/ECA/COE/41/6</a:t>
            </a:r>
            <a: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br>
              <a:rPr lang="en-US" sz="2000" b="1" i="1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Stephen Karingi,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Director, Regional Integration and Trade Division</a:t>
            </a: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b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15 March 2023</a:t>
            </a:r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247393034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494950" y="1332272"/>
            <a:ext cx="11293638" cy="49244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>
              <a:spcBef>
                <a:spcPts val="900"/>
              </a:spcBef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Global economic conditions have deteriorated considerably over the past three years (e.g., Covid-19 and Ukraine-Russia crises), with negative implications for African countries.</a:t>
            </a: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Regional integration remains key to the transformation of Africa’s fragmented economies.</a:t>
            </a: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Commendable Progress made in advancing integration agendas, but challenges persists.</a:t>
            </a: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The beginning of trading under the AfCFTA in January 2021 is a key achievement in the continent’s journey towards trade and market integration.</a:t>
            </a:r>
          </a:p>
          <a:p>
            <a:pPr>
              <a:spcBef>
                <a:spcPts val="900"/>
              </a:spcBef>
              <a:buFontTx/>
              <a:buChar char="•"/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>
              <a:spcBef>
                <a:spcPts val="900"/>
              </a:spcBef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African countries need to harness opportunities embedded in regional integration initiatives such as AfCFTA to foster post-COVID-19 economic transformation and strengthen the continent’s resilience to current and future shocks.</a:t>
            </a:r>
          </a:p>
        </p:txBody>
      </p:sp>
      <p:sp>
        <p:nvSpPr>
          <p:cNvPr id="4" name="Rectangle: Rounded Corners 3">
            <a:extLst>
              <a:ext uri="{FF2B5EF4-FFF2-40B4-BE49-F238E27FC236}">
                <a16:creationId xmlns:a16="http://schemas.microsoft.com/office/drawing/2014/main" id="{8C343A13-C185-45C3-B755-546F7B76EEDD}"/>
              </a:ext>
            </a:extLst>
          </p:cNvPr>
          <p:cNvSpPr/>
          <p:nvPr/>
        </p:nvSpPr>
        <p:spPr>
          <a:xfrm>
            <a:off x="73607" y="323387"/>
            <a:ext cx="8935921" cy="4588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Introduction: Key Messages from the Technical Report</a:t>
            </a:r>
          </a:p>
        </p:txBody>
      </p:sp>
    </p:spTree>
    <p:extLst>
      <p:ext uri="{BB962C8B-B14F-4D97-AF65-F5344CB8AC3E}">
        <p14:creationId xmlns:p14="http://schemas.microsoft.com/office/powerpoint/2010/main" val="193605063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297205" y="891198"/>
            <a:ext cx="11546541" cy="210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9688" indent="0">
              <a:spcBef>
                <a:spcPts val="900"/>
              </a:spcBef>
            </a:pPr>
            <a:r>
              <a:rPr lang="en-US" altLang="en-US" sz="1900" b="1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Trade Integration</a:t>
            </a:r>
          </a:p>
          <a:p>
            <a:pPr lvl="1" algn="just">
              <a:spcBef>
                <a:spcPts val="900"/>
              </a:spcBef>
              <a:buFontTx/>
              <a:buChar char="•"/>
            </a:pPr>
            <a:r>
              <a:rPr lang="en-US" altLang="en-US" sz="19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Progress made to fast-track trading under AfCFTA – e.g., progress on phases I and II negotiations; the guided trade initiative; launch of the PAPSS; growing intercontinental investment.</a:t>
            </a:r>
          </a:p>
          <a:p>
            <a:pPr lvl="1" algn="just">
              <a:spcBef>
                <a:spcPts val="900"/>
              </a:spcBef>
              <a:buFontTx/>
              <a:buChar char="•"/>
            </a:pPr>
            <a:r>
              <a:rPr lang="en-US" altLang="en-US" sz="19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However, Africa continues to trade less with itself than with the outside world.</a:t>
            </a:r>
          </a:p>
          <a:p>
            <a:pPr lvl="1" algn="just">
              <a:spcBef>
                <a:spcPts val="900"/>
              </a:spcBef>
              <a:buFontTx/>
              <a:buChar char="•"/>
            </a:pPr>
            <a:r>
              <a:rPr lang="en-US" altLang="en-US" sz="19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Among the RECs, SADC experienced the greatest decline in intraregional exports due to the pandemic, followed by the COMESA.</a:t>
            </a:r>
          </a:p>
        </p:txBody>
      </p:sp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7DFEFE01-ACBF-4D47-BDA4-D74D5349EFB5}"/>
              </a:ext>
            </a:extLst>
          </p:cNvPr>
          <p:cNvSpPr/>
          <p:nvPr/>
        </p:nvSpPr>
        <p:spPr>
          <a:xfrm>
            <a:off x="87549" y="192718"/>
            <a:ext cx="906011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Progress on Regional Integration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7105343-73FE-FAB8-0A69-B391306E09D9}"/>
              </a:ext>
            </a:extLst>
          </p:cNvPr>
          <p:cNvSpPr txBox="1"/>
          <p:nvPr/>
        </p:nvSpPr>
        <p:spPr>
          <a:xfrm flipH="1">
            <a:off x="612867" y="3339560"/>
            <a:ext cx="4426348" cy="631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88645" algn="ctr">
              <a:lnSpc>
                <a:spcPct val="107000"/>
              </a:lnSpc>
              <a:spcAft>
                <a:spcPts val="800"/>
              </a:spcAft>
            </a:pPr>
            <a:r>
              <a:rPr lang="en-US" sz="17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Merchandise trade of Africa by partners (%), 2021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FCEC99DA-18E8-34EA-2ABA-61F5226B6025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65084626"/>
              </p:ext>
            </p:extLst>
          </p:nvPr>
        </p:nvGraphicFramePr>
        <p:xfrm>
          <a:off x="793971" y="3790463"/>
          <a:ext cx="4245244" cy="27267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C4C090E5-E089-2295-213B-67D32411D274}"/>
              </a:ext>
            </a:extLst>
          </p:cNvPr>
          <p:cNvSpPr txBox="1"/>
          <p:nvPr/>
        </p:nvSpPr>
        <p:spPr>
          <a:xfrm flipH="1">
            <a:off x="6331931" y="3339560"/>
            <a:ext cx="5015444" cy="63190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588645" algn="ctr">
              <a:lnSpc>
                <a:spcPct val="107000"/>
              </a:lnSpc>
              <a:spcAft>
                <a:spcPts val="800"/>
              </a:spcAft>
            </a:pPr>
            <a:r>
              <a:rPr lang="en-US" sz="1700" b="1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Intra-African exports as a percentage of total exports, 2020-2021</a:t>
            </a:r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D5B886F9-25A1-B305-13BD-F04C1010675F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1800622"/>
              </p:ext>
            </p:extLst>
          </p:nvPr>
        </p:nvGraphicFramePr>
        <p:xfrm>
          <a:off x="6070476" y="3849805"/>
          <a:ext cx="5538355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12" name="TextBox 11">
            <a:extLst>
              <a:ext uri="{FF2B5EF4-FFF2-40B4-BE49-F238E27FC236}">
                <a16:creationId xmlns:a16="http://schemas.microsoft.com/office/drawing/2014/main" id="{E20D539F-0B68-41B3-0A6D-7052D024AE32}"/>
              </a:ext>
            </a:extLst>
          </p:cNvPr>
          <p:cNvSpPr txBox="1"/>
          <p:nvPr/>
        </p:nvSpPr>
        <p:spPr>
          <a:xfrm>
            <a:off x="266517" y="6264323"/>
            <a:ext cx="477269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i="1" dirty="0">
                <a:latin typeface="Arial" panose="020B0604020202020204" pitchFamily="34" charset="0"/>
                <a:cs typeface="Arial" panose="020B0604020202020204" pitchFamily="34" charset="0"/>
              </a:rPr>
              <a:t>Source: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UNCTADSTAT, 2021</a:t>
            </a:r>
          </a:p>
          <a:p>
            <a:endParaRPr lang="en-US" sz="1200" dirty="0">
              <a:effectLst/>
              <a:latin typeface="Arial" panose="020B0604020202020204" pitchFamily="34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357713792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1"/>
          <p:cNvSpPr>
            <a:spLocks/>
          </p:cNvSpPr>
          <p:nvPr/>
        </p:nvSpPr>
        <p:spPr bwMode="auto">
          <a:xfrm>
            <a:off x="300319" y="962273"/>
            <a:ext cx="11591362" cy="219290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9688" indent="0">
              <a:spcBef>
                <a:spcPts val="900"/>
              </a:spcBef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Macroeconomic integration</a:t>
            </a:r>
          </a:p>
          <a:p>
            <a:pPr lvl="1" algn="just">
              <a:spcBef>
                <a:spcPts val="900"/>
              </a:spcBef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5 RECs (COMESA, EAC, ECCAS ECOWAS and SADC) have primary macroeconomic conver­gence criteria.</a:t>
            </a:r>
          </a:p>
          <a:p>
            <a:pPr lvl="1" algn="just">
              <a:spcBef>
                <a:spcPts val="900"/>
              </a:spcBef>
              <a:buFontTx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However, convergence compliance deteriorated in 2020 and 2021 due to the COVID-19 and the persistent geopolitical crises. </a:t>
            </a:r>
          </a:p>
          <a:p>
            <a:pPr marL="39688" indent="0">
              <a:spcBef>
                <a:spcPts val="900"/>
              </a:spcBef>
            </a:pPr>
            <a:endParaRPr lang="en-US" altLang="en-US" sz="2000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</p:txBody>
      </p:sp>
      <p:sp>
        <p:nvSpPr>
          <p:cNvPr id="4" name="Rounded Rectangle 1">
            <a:extLst>
              <a:ext uri="{FF2B5EF4-FFF2-40B4-BE49-F238E27FC236}">
                <a16:creationId xmlns:a16="http://schemas.microsoft.com/office/drawing/2014/main" id="{7DFEFE01-ACBF-4D47-BDA4-D74D5349EFB5}"/>
              </a:ext>
            </a:extLst>
          </p:cNvPr>
          <p:cNvSpPr/>
          <p:nvPr/>
        </p:nvSpPr>
        <p:spPr>
          <a:xfrm>
            <a:off x="0" y="238873"/>
            <a:ext cx="906011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Progress on Regional Integration (Cont’d.)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D4A81B9D-066F-D0AC-059F-BEFEE5A5DEAF}"/>
              </a:ext>
            </a:extLst>
          </p:cNvPr>
          <p:cNvSpPr txBox="1"/>
          <p:nvPr/>
        </p:nvSpPr>
        <p:spPr>
          <a:xfrm>
            <a:off x="228601" y="3155181"/>
            <a:ext cx="11501718" cy="152349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88" indent="0">
              <a:spcBef>
                <a:spcPts val="900"/>
              </a:spcBef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Infrastructure deficit and progress on social integration </a:t>
            </a:r>
          </a:p>
          <a:p>
            <a:pPr marL="800100" lvl="1" indent="-342900" algn="just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Africa’s integration and socioeconomic development impeded by huge infrastructure gaps.</a:t>
            </a:r>
          </a:p>
          <a:p>
            <a:pPr marL="800100" lvl="1" indent="-342900" algn="just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Through various initiatives, health-care integration is being implemented on the continent.</a:t>
            </a:r>
          </a:p>
          <a:p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6440387D-0497-1D20-7CAE-42A0225767F8}"/>
              </a:ext>
            </a:extLst>
          </p:cNvPr>
          <p:cNvSpPr txBox="1"/>
          <p:nvPr/>
        </p:nvSpPr>
        <p:spPr>
          <a:xfrm>
            <a:off x="228601" y="4757079"/>
            <a:ext cx="11358283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9688" indent="0" algn="just">
              <a:spcBef>
                <a:spcPts val="900"/>
              </a:spcBef>
            </a:pPr>
            <a:r>
              <a:rPr lang="en-US" altLang="en-US" sz="2000" b="1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Governance, peace and security</a:t>
            </a:r>
          </a:p>
          <a:p>
            <a:pPr marL="839788" lvl="1" indent="-342900" algn="just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Terrorism and violent extremism are among the primary threats.</a:t>
            </a:r>
          </a:p>
          <a:p>
            <a:pPr marL="839788" lvl="1" indent="-342900" algn="just">
              <a:spcBef>
                <a:spcPts val="900"/>
              </a:spcBef>
              <a:buFont typeface="Arial" panose="020B0604020202020204" pitchFamily="34" charset="0"/>
              <a:buChar char="•"/>
            </a:pPr>
            <a:r>
              <a:rPr lang="en-US" altLang="en-US" sz="2000" dirty="0">
                <a:latin typeface="Arial" panose="020B0604020202020204" pitchFamily="34" charset="0"/>
                <a:cs typeface="Arial" panose="020B0604020202020204" pitchFamily="34" charset="0"/>
                <a:sym typeface="Lato" pitchFamily="34" charset="0"/>
              </a:rPr>
              <a:t>Series of recent unconstitutional changes of government and other forms of internal political upheaval weakened democracy and the rule of law.</a:t>
            </a:r>
            <a:endParaRPr lang="en-US" altLang="en-US" sz="2000" b="1" dirty="0">
              <a:latin typeface="Arial" panose="020B0604020202020204" pitchFamily="34" charset="0"/>
              <a:cs typeface="Arial" panose="020B0604020202020204" pitchFamily="34" charset="0"/>
              <a:sym typeface="Lato" pitchFamily="34" charset="0"/>
            </a:endParaRPr>
          </a:p>
          <a:p>
            <a:pPr algn="just"/>
            <a:endParaRPr lang="en-US" sz="2000" dirty="0"/>
          </a:p>
        </p:txBody>
      </p:sp>
    </p:spTree>
    <p:extLst>
      <p:ext uri="{BB962C8B-B14F-4D97-AF65-F5344CB8AC3E}">
        <p14:creationId xmlns:p14="http://schemas.microsoft.com/office/powerpoint/2010/main" val="166947354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Rounded Rectangle 1">
            <a:extLst>
              <a:ext uri="{FF2B5EF4-FFF2-40B4-BE49-F238E27FC236}">
                <a16:creationId xmlns:a16="http://schemas.microsoft.com/office/drawing/2014/main" id="{6D240EE4-1111-4223-B539-3689FFCB7817}"/>
              </a:ext>
            </a:extLst>
          </p:cNvPr>
          <p:cNvSpPr/>
          <p:nvPr/>
        </p:nvSpPr>
        <p:spPr>
          <a:xfrm>
            <a:off x="32742" y="180036"/>
            <a:ext cx="9068500" cy="541637"/>
          </a:xfrm>
          <a:prstGeom prst="roundRect">
            <a:avLst/>
          </a:prstGeom>
          <a:solidFill>
            <a:schemeClr val="accent1">
              <a:lumMod val="5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l"/>
            <a:r>
              <a:rPr lang="en-US" sz="2400" b="1" dirty="0">
                <a:latin typeface="Arial" panose="020B0604020202020204" pitchFamily="34" charset="0"/>
                <a:cs typeface="Arial" panose="020B0604020202020204" pitchFamily="34" charset="0"/>
              </a:rPr>
              <a:t>Conclusion and Key Policy Recommendations</a:t>
            </a:r>
          </a:p>
        </p:txBody>
      </p:sp>
      <p:sp>
        <p:nvSpPr>
          <p:cNvPr id="3" name="Rounded Rectangle 31">
            <a:extLst>
              <a:ext uri="{FF2B5EF4-FFF2-40B4-BE49-F238E27FC236}">
                <a16:creationId xmlns:a16="http://schemas.microsoft.com/office/drawing/2014/main" id="{1024599D-AFE6-04B0-53DD-1C6A6955CA54}"/>
              </a:ext>
            </a:extLst>
          </p:cNvPr>
          <p:cNvSpPr/>
          <p:nvPr/>
        </p:nvSpPr>
        <p:spPr>
          <a:xfrm>
            <a:off x="129939" y="838929"/>
            <a:ext cx="8971303" cy="416424"/>
          </a:xfrm>
          <a:prstGeom prst="roundRect">
            <a:avLst/>
          </a:prstGeom>
          <a:solidFill>
            <a:srgbClr val="6387C2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Accelerating Regional Integration in Africa</a:t>
            </a:r>
          </a:p>
        </p:txBody>
      </p:sp>
      <p:sp>
        <p:nvSpPr>
          <p:cNvPr id="4" name="Rectangle 1">
            <a:extLst>
              <a:ext uri="{FF2B5EF4-FFF2-40B4-BE49-F238E27FC236}">
                <a16:creationId xmlns:a16="http://schemas.microsoft.com/office/drawing/2014/main" id="{C0A5C7F6-9A66-DBD3-7D21-995F8BE824DB}"/>
              </a:ext>
            </a:extLst>
          </p:cNvPr>
          <p:cNvSpPr>
            <a:spLocks/>
          </p:cNvSpPr>
          <p:nvPr/>
        </p:nvSpPr>
        <p:spPr bwMode="auto">
          <a:xfrm>
            <a:off x="258856" y="1372609"/>
            <a:ext cx="11514022" cy="7181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sz="2000" spc="2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RECs and AU member States have made progress in implementing integration agendas.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sz="2000" spc="2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</a:t>
            </a:r>
            <a:r>
              <a:rPr lang="en-GB" sz="2000" spc="2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fforts required from countries, RECs, and key stakeholders to tackle integration challenges.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Rounded Rectangle 32">
            <a:extLst>
              <a:ext uri="{FF2B5EF4-FFF2-40B4-BE49-F238E27FC236}">
                <a16:creationId xmlns:a16="http://schemas.microsoft.com/office/drawing/2014/main" id="{6A010386-BA9A-6EB5-A9ED-718B6FF5852E}"/>
              </a:ext>
            </a:extLst>
          </p:cNvPr>
          <p:cNvSpPr/>
          <p:nvPr/>
        </p:nvSpPr>
        <p:spPr>
          <a:xfrm>
            <a:off x="129939" y="2208010"/>
            <a:ext cx="11290688" cy="346931"/>
          </a:xfrm>
          <a:prstGeom prst="roundRect">
            <a:avLst/>
          </a:prstGeom>
          <a:solidFill>
            <a:srgbClr val="44AE6C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 Implementing the AfCFTA</a:t>
            </a:r>
          </a:p>
        </p:txBody>
      </p:sp>
      <p:sp>
        <p:nvSpPr>
          <p:cNvPr id="8" name="Rectangle 1">
            <a:extLst>
              <a:ext uri="{FF2B5EF4-FFF2-40B4-BE49-F238E27FC236}">
                <a16:creationId xmlns:a16="http://schemas.microsoft.com/office/drawing/2014/main" id="{40544E1C-82B1-194D-B00D-05B976D136A1}"/>
              </a:ext>
            </a:extLst>
          </p:cNvPr>
          <p:cNvSpPr>
            <a:spLocks/>
          </p:cNvSpPr>
          <p:nvPr/>
        </p:nvSpPr>
        <p:spPr bwMode="auto">
          <a:xfrm>
            <a:off x="289741" y="2828042"/>
            <a:ext cx="11808715" cy="102592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sz="2000" spc="2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AfCFTA expected to strengthen resilience of African countries to withstand future economic shocks and maintain sustainable growth in the post-COVID-19 era.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sz="2000" spc="20" dirty="0">
                <a:latin typeface="Arial" panose="020B0604020202020204" pitchFamily="34" charset="0"/>
                <a:cs typeface="Arial" panose="020B0604020202020204" pitchFamily="34" charset="0"/>
              </a:rPr>
              <a:t>RECs and key partners should continue to support AU member States in implementing the AfCFTA.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8" name="Rounded Rectangle 33">
            <a:extLst>
              <a:ext uri="{FF2B5EF4-FFF2-40B4-BE49-F238E27FC236}">
                <a16:creationId xmlns:a16="http://schemas.microsoft.com/office/drawing/2014/main" id="{2A45BE8F-1F40-5894-2A24-49EDE04E1DFE}"/>
              </a:ext>
            </a:extLst>
          </p:cNvPr>
          <p:cNvSpPr/>
          <p:nvPr/>
        </p:nvSpPr>
        <p:spPr>
          <a:xfrm>
            <a:off x="129939" y="3981970"/>
            <a:ext cx="11290688" cy="346931"/>
          </a:xfrm>
          <a:prstGeom prst="roundRect">
            <a:avLst>
              <a:gd name="adj" fmla="val 50000"/>
            </a:avLst>
          </a:prstGeom>
          <a:solidFill>
            <a:srgbClr val="017CC2"/>
          </a:solidFill>
          <a:ln w="28575">
            <a:solidFill>
              <a:schemeClr val="bg1"/>
            </a:solidFill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2000" dirty="0">
                <a:latin typeface="Arial" panose="020B0604020202020204" pitchFamily="34" charset="0"/>
                <a:cs typeface="Arial" panose="020B0604020202020204" pitchFamily="34" charset="0"/>
              </a:rPr>
              <a:t>     ECA Support</a:t>
            </a:r>
          </a:p>
        </p:txBody>
      </p:sp>
      <p:sp>
        <p:nvSpPr>
          <p:cNvPr id="50" name="Rectangle 1">
            <a:extLst>
              <a:ext uri="{FF2B5EF4-FFF2-40B4-BE49-F238E27FC236}">
                <a16:creationId xmlns:a16="http://schemas.microsoft.com/office/drawing/2014/main" id="{589F1A37-AAE7-3EBE-FBDC-70F6504F41D6}"/>
              </a:ext>
            </a:extLst>
          </p:cNvPr>
          <p:cNvSpPr>
            <a:spLocks/>
          </p:cNvSpPr>
          <p:nvPr/>
        </p:nvSpPr>
        <p:spPr bwMode="auto">
          <a:xfrm>
            <a:off x="320627" y="4602002"/>
            <a:ext cx="11746944" cy="164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marL="185738" indent="-1460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sz="2000" spc="2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ECA will continue supporting member States, RECs, AUC, and AfCFTA Secretariat in the implementation of </a:t>
            </a:r>
            <a:r>
              <a:rPr lang="en-GB" sz="2000" spc="2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AfCFTA and other integration frameworks such as BIAT, FMPs Protocol.</a:t>
            </a:r>
          </a:p>
          <a:p>
            <a:pPr marL="342900" indent="-342900">
              <a:spcBef>
                <a:spcPts val="800"/>
              </a:spcBef>
              <a:buFont typeface="Arial" panose="020B0604020202020204" pitchFamily="34" charset="0"/>
              <a:buChar char="•"/>
            </a:pPr>
            <a:r>
              <a:rPr lang="en-GB" sz="2000" spc="2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ECA supported </a:t>
            </a:r>
            <a:r>
              <a:rPr lang="en-GB" sz="2000" spc="20" dirty="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preparation/implementation of national/sub-regional AfCFTA strategies. Joint Initiatives including AfCFTA-anchored Pharma </a:t>
            </a:r>
            <a:r>
              <a:rPr lang="en-GB" sz="2000" spc="2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Initiative, Digital Trade Regulatory </a:t>
            </a:r>
            <a:r>
              <a:rPr lang="en-GB" sz="2000" spc="2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Integration initiative</a:t>
            </a:r>
            <a:r>
              <a:rPr lang="en-GB" sz="2000" spc="20"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,</a:t>
            </a:r>
            <a:r>
              <a:rPr lang="en-GB" sz="2000" spc="2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 </a:t>
            </a:r>
            <a:r>
              <a:rPr lang="en-GB" sz="2000" spc="20" dirty="0"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are being implemented.</a:t>
            </a:r>
            <a:endParaRPr lang="en-US" sz="2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1087102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2">
            <a:extLst>
              <a:ext uri="{FF2B5EF4-FFF2-40B4-BE49-F238E27FC236}">
                <a16:creationId xmlns:a16="http://schemas.microsoft.com/office/drawing/2014/main" id="{576E76DD-03E3-9B40-BB4C-70018833582E}"/>
              </a:ext>
            </a:extLst>
          </p:cNvPr>
          <p:cNvSpPr>
            <a:spLocks/>
          </p:cNvSpPr>
          <p:nvPr/>
        </p:nvSpPr>
        <p:spPr bwMode="auto">
          <a:xfrm>
            <a:off x="5061958" y="3007223"/>
            <a:ext cx="1865858" cy="357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 indent="12700">
              <a:buChar char="•"/>
              <a:defRPr sz="3200">
                <a:solidFill>
                  <a:srgbClr val="000000"/>
                </a:solidFill>
                <a:latin typeface="Calibri" panose="020F0502020204030204" pitchFamily="34" charset="0"/>
                <a:ea typeface="MS PGothic" panose="020B0600070205080204" pitchFamily="34" charset="-128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buChar char="–"/>
              <a:defRPr sz="28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buChar char="•"/>
              <a:defRPr sz="24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buChar char="–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buChar char="»"/>
              <a:defRPr sz="200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>
              <a:buFontTx/>
              <a:buNone/>
            </a:pPr>
            <a:r>
              <a:rPr lang="en-US" altLang="en-US" sz="2321" b="1" dirty="0">
                <a:solidFill>
                  <a:schemeClr val="tx1"/>
                </a:solidFill>
                <a:latin typeface="Lato" panose="020F0502020204030203" pitchFamily="34" charset="77"/>
                <a:sym typeface="Lato" panose="020F0502020204030203" pitchFamily="34" charset="77"/>
              </a:rPr>
              <a:t>THANK YOU!</a:t>
            </a:r>
          </a:p>
        </p:txBody>
      </p:sp>
      <p:sp>
        <p:nvSpPr>
          <p:cNvPr id="3" name="Rectangle 6"/>
          <p:cNvSpPr>
            <a:spLocks/>
          </p:cNvSpPr>
          <p:nvPr/>
        </p:nvSpPr>
        <p:spPr bwMode="auto">
          <a:xfrm>
            <a:off x="4187566" y="3658169"/>
            <a:ext cx="3765649" cy="21544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/>
            <a:r>
              <a:rPr lang="en-US" altLang="en-US" sz="1400" dirty="0">
                <a:solidFill>
                  <a:schemeClr val="accent1">
                    <a:lumMod val="75000"/>
                  </a:schemeClr>
                </a:solidFill>
                <a:latin typeface="Lato" pitchFamily="34" charset="0"/>
                <a:cs typeface="Lato" pitchFamily="34" charset="0"/>
                <a:sym typeface="Lato" pitchFamily="34" charset="0"/>
              </a:rPr>
              <a:t>Follow the conversation: #COM2023</a:t>
            </a:r>
          </a:p>
        </p:txBody>
      </p:sp>
      <p:sp>
        <p:nvSpPr>
          <p:cNvPr id="4" name="Rectangle 7"/>
          <p:cNvSpPr>
            <a:spLocks/>
          </p:cNvSpPr>
          <p:nvPr/>
        </p:nvSpPr>
        <p:spPr bwMode="auto">
          <a:xfrm>
            <a:off x="3907624" y="3940331"/>
            <a:ext cx="4481367" cy="30777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wrap="square" lIns="0" tIns="0" rIns="0" bIns="0">
            <a:spAutoFit/>
          </a:bodyPr>
          <a:lstStyle>
            <a:lvl1pPr indent="127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1pPr>
            <a:lvl2pPr marL="742950" indent="-28575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2pPr>
            <a:lvl3pPr marL="11430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3pPr>
            <a:lvl4pPr marL="16002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4pPr>
            <a:lvl5pPr marL="2057400" indent="-228600"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rgbClr val="000000"/>
                </a:solidFill>
                <a:latin typeface="Calibri" panose="020F0502020204030204" pitchFamily="34" charset="0"/>
                <a:cs typeface="Calibri" panose="020F0502020204030204" pitchFamily="34" charset="0"/>
                <a:sym typeface="Calibri" panose="020F0502020204030204" pitchFamily="34" charset="0"/>
              </a:defRPr>
            </a:lvl9pPr>
          </a:lstStyle>
          <a:p>
            <a:pPr algn="ctr" eaLnBrk="1"/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venir Book"/>
              </a:rPr>
              <a:t>More: </a:t>
            </a: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venir Book"/>
                <a:hlinkClick r:id="rId2"/>
              </a:rPr>
              <a:t>www.uneca.org/cfm2023</a:t>
            </a:r>
            <a:r>
              <a:rPr lang="en-US" altLang="en-US" sz="2000" b="1" dirty="0">
                <a:solidFill>
                  <a:schemeClr val="accent1">
                    <a:lumMod val="75000"/>
                  </a:schemeClr>
                </a:solidFill>
                <a:latin typeface="Avenir Book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412671775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501</TotalTime>
  <Words>513</Words>
  <Application>Microsoft Office PowerPoint</Application>
  <PresentationFormat>Widescreen</PresentationFormat>
  <Paragraphs>44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Avenir Book</vt:lpstr>
      <vt:lpstr>Lato</vt:lpstr>
      <vt:lpstr>Arial</vt:lpstr>
      <vt:lpstr>Calibri</vt:lpstr>
      <vt:lpstr>Calibri Light</vt:lpstr>
      <vt:lpstr>Lucida Sans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Afework Temtime</dc:creator>
  <cp:lastModifiedBy>Afework Temtime</cp:lastModifiedBy>
  <cp:revision>36</cp:revision>
  <dcterms:created xsi:type="dcterms:W3CDTF">2023-01-03T08:00:30Z</dcterms:created>
  <dcterms:modified xsi:type="dcterms:W3CDTF">2023-03-13T12:20:17Z</dcterms:modified>
</cp:coreProperties>
</file>