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4"/>
  </p:notesMasterIdLst>
  <p:sldIdLst>
    <p:sldId id="276" r:id="rId2"/>
    <p:sldId id="265" r:id="rId3"/>
    <p:sldId id="267" r:id="rId4"/>
    <p:sldId id="268" r:id="rId5"/>
    <p:sldId id="269" r:id="rId6"/>
    <p:sldId id="270" r:id="rId7"/>
    <p:sldId id="271" r:id="rId8"/>
    <p:sldId id="272" r:id="rId9"/>
    <p:sldId id="273" r:id="rId10"/>
    <p:sldId id="274" r:id="rId11"/>
    <p:sldId id="275" r:id="rId12"/>
    <p:sldId id="260" r:id="rId13"/>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830" autoAdjust="0"/>
  </p:normalViewPr>
  <p:slideViewPr>
    <p:cSldViewPr snapToGrid="0">
      <p:cViewPr varScale="1">
        <p:scale>
          <a:sx n="98" d="100"/>
          <a:sy n="98" d="100"/>
        </p:scale>
        <p:origin x="10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D:\COM\COM%202023\Figures%20Overview%20document%20COM%202023%2029%20December%20final-Revised-24.01.2023.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hchavula\Downloads\Copy%20of%20Figures%20Statutory%20COM%202023%2029December%20final.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D:\COM\COM%202023\Figures%20Overview%20document%20COM%202023%2029%20December%20final-Revised-24.01.202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nitednations-my.sharepoint.com/personal/chaoyi_hu_un_org/Documents/MGD/2023/COM%202023/Copy%20of%20Figures%20Overview%20document%20COM%202023%2014Feb%20fina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hchavula\Downloads\Copy%20of%20Figures%20Overview%20document%20COM%202023%204%20Jan%20final_CH%20(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nouedraogo\Documents\Figures%20Statutory%20COM%20202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unitednations-my.sharepoint.com/personal/nadia_ouedraogo_un_org/Documents/Figures%20Statutory%20COM%202023.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3" Type="http://schemas.openxmlformats.org/officeDocument/2006/relationships/oleObject" Target="https://unitednations-my.sharepoint.com/personal/nadia_ouedraogo_un_org/Documents/Figures%20Statutory%20COM%202023.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hchavula\Downloads\Copy%20of%20Figures%20Statutory%20COM%202023%2029December%20final.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952030608464202E-2"/>
          <c:y val="3.7700905623852338E-2"/>
          <c:w val="0.88573403254766725"/>
          <c:h val="0.66957048282186005"/>
        </c:manualLayout>
      </c:layout>
      <c:lineChart>
        <c:grouping val="standard"/>
        <c:varyColors val="0"/>
        <c:ser>
          <c:idx val="0"/>
          <c:order val="0"/>
          <c:tx>
            <c:strRef>
              <c:f>'Fig 1'!$A$5</c:f>
              <c:strCache>
                <c:ptCount val="1"/>
                <c:pt idx="0">
                  <c:v>Developing economies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'Fig 1'!$B$3:$E$3</c:f>
              <c:numCache>
                <c:formatCode>General</c:formatCode>
                <c:ptCount val="4"/>
                <c:pt idx="0">
                  <c:v>2020</c:v>
                </c:pt>
                <c:pt idx="1">
                  <c:v>2021</c:v>
                </c:pt>
                <c:pt idx="2">
                  <c:v>2022</c:v>
                </c:pt>
                <c:pt idx="3">
                  <c:v>2023</c:v>
                </c:pt>
              </c:numCache>
            </c:numRef>
          </c:cat>
          <c:val>
            <c:numRef>
              <c:f>'Fig 1'!$B$5:$E$5</c:f>
              <c:numCache>
                <c:formatCode>General</c:formatCode>
                <c:ptCount val="4"/>
                <c:pt idx="0">
                  <c:v>-1.5</c:v>
                </c:pt>
                <c:pt idx="1">
                  <c:v>6.7</c:v>
                </c:pt>
                <c:pt idx="2">
                  <c:v>3.9</c:v>
                </c:pt>
                <c:pt idx="3">
                  <c:v>3.9</c:v>
                </c:pt>
              </c:numCache>
            </c:numRef>
          </c:val>
          <c:smooth val="1"/>
          <c:extLst>
            <c:ext xmlns:c16="http://schemas.microsoft.com/office/drawing/2014/chart" uri="{C3380CC4-5D6E-409C-BE32-E72D297353CC}">
              <c16:uniqueId val="{00000000-13AA-4991-9A70-6FBF8B5C228F}"/>
            </c:ext>
          </c:extLst>
        </c:ser>
        <c:ser>
          <c:idx val="1"/>
          <c:order val="1"/>
          <c:tx>
            <c:strRef>
              <c:f>'Fig 1'!$A$6</c:f>
              <c:strCache>
                <c:ptCount val="1"/>
                <c:pt idx="0">
                  <c:v>Africa</c:v>
                </c:pt>
              </c:strCache>
            </c:strRef>
          </c:tx>
          <c:spPr>
            <a:ln w="28575" cap="rnd">
              <a:solidFill>
                <a:srgbClr val="C00000"/>
              </a:solidFill>
              <a:round/>
            </a:ln>
            <a:effectLst/>
          </c:spPr>
          <c:marker>
            <c:symbol val="circle"/>
            <c:size val="5"/>
            <c:spPr>
              <a:solidFill>
                <a:srgbClr val="C00000"/>
              </a:solidFill>
              <a:ln w="9525">
                <a:solidFill>
                  <a:srgbClr val="C00000"/>
                </a:solidFill>
              </a:ln>
              <a:effectLst/>
            </c:spPr>
          </c:marker>
          <c:dLbls>
            <c:dLbl>
              <c:idx val="0"/>
              <c:layout>
                <c:manualLayout>
                  <c:x val="8.080809366230712E-3"/>
                  <c:y val="1.86177471108896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3AA-4991-9A70-6FBF8B5C228F}"/>
                </c:ext>
              </c:extLst>
            </c:dLbl>
            <c:dLbl>
              <c:idx val="1"/>
              <c:layout>
                <c:manualLayout>
                  <c:x val="0"/>
                  <c:y val="4.34414099254092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3AA-4991-9A70-6FBF8B5C228F}"/>
                </c:ext>
              </c:extLst>
            </c:dLbl>
            <c:dLbl>
              <c:idx val="2"/>
              <c:layout>
                <c:manualLayout>
                  <c:x val="-2.0202023415577517E-3"/>
                  <c:y val="-3.72354942217794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3AA-4991-9A70-6FBF8B5C228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 1'!$B$3:$E$3</c:f>
              <c:numCache>
                <c:formatCode>General</c:formatCode>
                <c:ptCount val="4"/>
                <c:pt idx="0">
                  <c:v>2020</c:v>
                </c:pt>
                <c:pt idx="1">
                  <c:v>2021</c:v>
                </c:pt>
                <c:pt idx="2">
                  <c:v>2022</c:v>
                </c:pt>
                <c:pt idx="3">
                  <c:v>2023</c:v>
                </c:pt>
              </c:numCache>
            </c:numRef>
          </c:cat>
          <c:val>
            <c:numRef>
              <c:f>'Fig 1'!$B$6:$E$6</c:f>
              <c:numCache>
                <c:formatCode>General</c:formatCode>
                <c:ptCount val="4"/>
                <c:pt idx="0">
                  <c:v>-1.8</c:v>
                </c:pt>
                <c:pt idx="1">
                  <c:v>4.5999999999999996</c:v>
                </c:pt>
                <c:pt idx="2">
                  <c:v>3.6</c:v>
                </c:pt>
                <c:pt idx="3">
                  <c:v>3.9</c:v>
                </c:pt>
              </c:numCache>
            </c:numRef>
          </c:val>
          <c:smooth val="1"/>
          <c:extLst>
            <c:ext xmlns:c16="http://schemas.microsoft.com/office/drawing/2014/chart" uri="{C3380CC4-5D6E-409C-BE32-E72D297353CC}">
              <c16:uniqueId val="{00000001-13AA-4991-9A70-6FBF8B5C228F}"/>
            </c:ext>
          </c:extLst>
        </c:ser>
        <c:ser>
          <c:idx val="2"/>
          <c:order val="2"/>
          <c:tx>
            <c:strRef>
              <c:f>'Fig 1'!$A$7</c:f>
              <c:strCache>
                <c:ptCount val="1"/>
                <c:pt idx="0">
                  <c:v>East and South Asia</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'Fig 1'!$B$3:$E$3</c:f>
              <c:numCache>
                <c:formatCode>General</c:formatCode>
                <c:ptCount val="4"/>
                <c:pt idx="0">
                  <c:v>2020</c:v>
                </c:pt>
                <c:pt idx="1">
                  <c:v>2021</c:v>
                </c:pt>
                <c:pt idx="2">
                  <c:v>2022</c:v>
                </c:pt>
                <c:pt idx="3">
                  <c:v>2023</c:v>
                </c:pt>
              </c:numCache>
            </c:numRef>
          </c:cat>
          <c:val>
            <c:numRef>
              <c:f>'Fig 1'!$B$7:$E$7</c:f>
              <c:numCache>
                <c:formatCode>General</c:formatCode>
                <c:ptCount val="4"/>
                <c:pt idx="0">
                  <c:v>0.1</c:v>
                </c:pt>
                <c:pt idx="1">
                  <c:v>7.1</c:v>
                </c:pt>
                <c:pt idx="2">
                  <c:v>3.6</c:v>
                </c:pt>
                <c:pt idx="3">
                  <c:v>4.4000000000000004</c:v>
                </c:pt>
              </c:numCache>
            </c:numRef>
          </c:val>
          <c:smooth val="1"/>
          <c:extLst>
            <c:ext xmlns:c16="http://schemas.microsoft.com/office/drawing/2014/chart" uri="{C3380CC4-5D6E-409C-BE32-E72D297353CC}">
              <c16:uniqueId val="{00000002-13AA-4991-9A70-6FBF8B5C228F}"/>
            </c:ext>
          </c:extLst>
        </c:ser>
        <c:ser>
          <c:idx val="3"/>
          <c:order val="3"/>
          <c:tx>
            <c:strRef>
              <c:f>'Fig 1'!$A$8</c:f>
              <c:strCache>
                <c:ptCount val="1"/>
                <c:pt idx="0">
                  <c:v>Latin America and the Caribbean</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'Fig 1'!$B$3:$E$3</c:f>
              <c:numCache>
                <c:formatCode>General</c:formatCode>
                <c:ptCount val="4"/>
                <c:pt idx="0">
                  <c:v>2020</c:v>
                </c:pt>
                <c:pt idx="1">
                  <c:v>2021</c:v>
                </c:pt>
                <c:pt idx="2">
                  <c:v>2022</c:v>
                </c:pt>
                <c:pt idx="3">
                  <c:v>2023</c:v>
                </c:pt>
              </c:numCache>
            </c:numRef>
          </c:cat>
          <c:val>
            <c:numRef>
              <c:f>'Fig 1'!$B$8:$E$8</c:f>
              <c:numCache>
                <c:formatCode>General</c:formatCode>
                <c:ptCount val="4"/>
                <c:pt idx="0">
                  <c:v>-7.4</c:v>
                </c:pt>
                <c:pt idx="1">
                  <c:v>6.6</c:v>
                </c:pt>
                <c:pt idx="2">
                  <c:v>3.8</c:v>
                </c:pt>
                <c:pt idx="3">
                  <c:v>1.4</c:v>
                </c:pt>
              </c:numCache>
            </c:numRef>
          </c:val>
          <c:smooth val="1"/>
          <c:extLst>
            <c:ext xmlns:c16="http://schemas.microsoft.com/office/drawing/2014/chart" uri="{C3380CC4-5D6E-409C-BE32-E72D297353CC}">
              <c16:uniqueId val="{00000003-13AA-4991-9A70-6FBF8B5C228F}"/>
            </c:ext>
          </c:extLst>
        </c:ser>
        <c:ser>
          <c:idx val="4"/>
          <c:order val="4"/>
          <c:tx>
            <c:strRef>
              <c:f>'Fig 1'!$A$9</c:f>
              <c:strCache>
                <c:ptCount val="1"/>
                <c:pt idx="0">
                  <c:v>South-Eastern Europe</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'Fig 1'!$B$3:$E$3</c:f>
              <c:numCache>
                <c:formatCode>General</c:formatCode>
                <c:ptCount val="4"/>
                <c:pt idx="0">
                  <c:v>2020</c:v>
                </c:pt>
                <c:pt idx="1">
                  <c:v>2021</c:v>
                </c:pt>
                <c:pt idx="2">
                  <c:v>2022</c:v>
                </c:pt>
                <c:pt idx="3">
                  <c:v>2023</c:v>
                </c:pt>
              </c:numCache>
            </c:numRef>
          </c:cat>
          <c:val>
            <c:numRef>
              <c:f>'Fig 1'!$B$9:$E$9</c:f>
              <c:numCache>
                <c:formatCode>General</c:formatCode>
                <c:ptCount val="4"/>
                <c:pt idx="0">
                  <c:v>-2.9</c:v>
                </c:pt>
                <c:pt idx="1">
                  <c:v>7.4</c:v>
                </c:pt>
                <c:pt idx="2">
                  <c:v>2.8</c:v>
                </c:pt>
                <c:pt idx="3">
                  <c:v>2.2999999999999998</c:v>
                </c:pt>
              </c:numCache>
            </c:numRef>
          </c:val>
          <c:smooth val="1"/>
          <c:extLst>
            <c:ext xmlns:c16="http://schemas.microsoft.com/office/drawing/2014/chart" uri="{C3380CC4-5D6E-409C-BE32-E72D297353CC}">
              <c16:uniqueId val="{00000004-13AA-4991-9A70-6FBF8B5C228F}"/>
            </c:ext>
          </c:extLst>
        </c:ser>
        <c:dLbls>
          <c:showLegendKey val="0"/>
          <c:showVal val="0"/>
          <c:showCatName val="0"/>
          <c:showSerName val="0"/>
          <c:showPercent val="0"/>
          <c:showBubbleSize val="0"/>
        </c:dLbls>
        <c:marker val="1"/>
        <c:smooth val="0"/>
        <c:axId val="172848559"/>
        <c:axId val="172848143"/>
      </c:lineChart>
      <c:catAx>
        <c:axId val="172848559"/>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2848143"/>
        <c:crosses val="autoZero"/>
        <c:auto val="1"/>
        <c:lblAlgn val="ctr"/>
        <c:lblOffset val="100"/>
        <c:noMultiLvlLbl val="0"/>
      </c:catAx>
      <c:valAx>
        <c:axId val="172848143"/>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t>Percentage points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2848559"/>
        <c:crosses val="autoZero"/>
        <c:crossBetween val="between"/>
      </c:valAx>
      <c:spPr>
        <a:noFill/>
        <a:ln>
          <a:noFill/>
        </a:ln>
        <a:effectLst/>
      </c:spPr>
    </c:plotArea>
    <c:legend>
      <c:legendPos val="b"/>
      <c:layout>
        <c:manualLayout>
          <c:xMode val="edge"/>
          <c:yMode val="edge"/>
          <c:x val="0.1292705071882545"/>
          <c:y val="0.81497115943472032"/>
          <c:w val="0.78317540713666278"/>
          <c:h val="0.1673841109441319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70107019705794"/>
          <c:y val="4.9211003538119684E-2"/>
          <c:w val="0.72289781557312005"/>
          <c:h val="0.72728861108723553"/>
        </c:manualLayout>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 13'!$B$17:$B$22</c:f>
              <c:strCache>
                <c:ptCount val="6"/>
                <c:pt idx="0">
                  <c:v>Africa</c:v>
                </c:pt>
                <c:pt idx="1">
                  <c:v>West Africa</c:v>
                </c:pt>
                <c:pt idx="2">
                  <c:v>East Africa</c:v>
                </c:pt>
                <c:pt idx="3">
                  <c:v>Central Africa</c:v>
                </c:pt>
                <c:pt idx="4">
                  <c:v>North Africa</c:v>
                </c:pt>
                <c:pt idx="5">
                  <c:v>Southern Africa</c:v>
                </c:pt>
              </c:strCache>
            </c:strRef>
          </c:cat>
          <c:val>
            <c:numRef>
              <c:f>'Fig 13'!$C$17:$C$22</c:f>
              <c:numCache>
                <c:formatCode>General</c:formatCode>
                <c:ptCount val="6"/>
                <c:pt idx="0">
                  <c:v>144</c:v>
                </c:pt>
                <c:pt idx="1">
                  <c:v>52</c:v>
                </c:pt>
                <c:pt idx="2">
                  <c:v>48</c:v>
                </c:pt>
                <c:pt idx="3">
                  <c:v>28</c:v>
                </c:pt>
                <c:pt idx="4">
                  <c:v>16</c:v>
                </c:pt>
                <c:pt idx="5">
                  <c:v>5</c:v>
                </c:pt>
              </c:numCache>
            </c:numRef>
          </c:val>
          <c:extLst>
            <c:ext xmlns:c16="http://schemas.microsoft.com/office/drawing/2014/chart" uri="{C3380CC4-5D6E-409C-BE32-E72D297353CC}">
              <c16:uniqueId val="{00000000-B006-42F4-A28E-281F99553BB3}"/>
            </c:ext>
          </c:extLst>
        </c:ser>
        <c:dLbls>
          <c:showLegendKey val="0"/>
          <c:showVal val="0"/>
          <c:showCatName val="0"/>
          <c:showSerName val="0"/>
          <c:showPercent val="0"/>
          <c:showBubbleSize val="0"/>
        </c:dLbls>
        <c:gapWidth val="182"/>
        <c:axId val="1684862607"/>
        <c:axId val="1684863023"/>
      </c:barChart>
      <c:catAx>
        <c:axId val="1684862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84863023"/>
        <c:crosses val="autoZero"/>
        <c:auto val="1"/>
        <c:lblAlgn val="ctr"/>
        <c:lblOffset val="100"/>
        <c:noMultiLvlLbl val="0"/>
      </c:catAx>
      <c:valAx>
        <c:axId val="1684863023"/>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Million</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848626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381375048916607E-2"/>
          <c:y val="1.702397995483396E-2"/>
          <c:w val="0.92461862495108338"/>
          <c:h val="0.77405397213811111"/>
        </c:manualLayout>
      </c:layout>
      <c:barChart>
        <c:barDir val="col"/>
        <c:grouping val="stacked"/>
        <c:varyColors val="0"/>
        <c:ser>
          <c:idx val="0"/>
          <c:order val="0"/>
          <c:tx>
            <c:strRef>
              <c:f>'Fig 2'!$B$24</c:f>
              <c:strCache>
                <c:ptCount val="1"/>
                <c:pt idx="0">
                  <c:v>Private consumption</c:v>
                </c:pt>
              </c:strCache>
            </c:strRef>
          </c:tx>
          <c:spPr>
            <a:solidFill>
              <a:schemeClr val="accent1"/>
            </a:solidFill>
            <a:ln>
              <a:noFill/>
            </a:ln>
            <a:effectLst/>
          </c:spPr>
          <c:invertIfNegative val="0"/>
          <c:cat>
            <c:numRef>
              <c:f>'Fig 2'!$A$26:$A$30</c:f>
              <c:numCache>
                <c:formatCode>General</c:formatCode>
                <c:ptCount val="5"/>
                <c:pt idx="0">
                  <c:v>2019</c:v>
                </c:pt>
                <c:pt idx="1">
                  <c:v>2020</c:v>
                </c:pt>
                <c:pt idx="2">
                  <c:v>2021</c:v>
                </c:pt>
                <c:pt idx="3">
                  <c:v>2022</c:v>
                </c:pt>
                <c:pt idx="4">
                  <c:v>2023</c:v>
                </c:pt>
              </c:numCache>
              <c:extLst/>
            </c:numRef>
          </c:cat>
          <c:val>
            <c:numRef>
              <c:f>'Fig 2'!$B$26:$B$30</c:f>
              <c:numCache>
                <c:formatCode>0.0</c:formatCode>
                <c:ptCount val="5"/>
                <c:pt idx="0">
                  <c:v>3.5889077042826081</c:v>
                </c:pt>
                <c:pt idx="1">
                  <c:v>-0.37883295720765214</c:v>
                </c:pt>
                <c:pt idx="2">
                  <c:v>5.3154999616088894</c:v>
                </c:pt>
                <c:pt idx="3">
                  <c:v>2.1700599413333581</c:v>
                </c:pt>
                <c:pt idx="4">
                  <c:v>1.5038249955605609</c:v>
                </c:pt>
              </c:numCache>
              <c:extLst/>
            </c:numRef>
          </c:val>
          <c:extLst>
            <c:ext xmlns:c16="http://schemas.microsoft.com/office/drawing/2014/chart" uri="{C3380CC4-5D6E-409C-BE32-E72D297353CC}">
              <c16:uniqueId val="{00000000-5AE6-4391-AD87-E0BED0DD3BC2}"/>
            </c:ext>
          </c:extLst>
        </c:ser>
        <c:ser>
          <c:idx val="1"/>
          <c:order val="1"/>
          <c:tx>
            <c:strRef>
              <c:f>'Fig 2'!$C$24</c:f>
              <c:strCache>
                <c:ptCount val="1"/>
                <c:pt idx="0">
                  <c:v>Gross fixed investment</c:v>
                </c:pt>
              </c:strCache>
            </c:strRef>
          </c:tx>
          <c:spPr>
            <a:solidFill>
              <a:schemeClr val="accent2"/>
            </a:solidFill>
            <a:ln>
              <a:noFill/>
            </a:ln>
            <a:effectLst/>
          </c:spPr>
          <c:invertIfNegative val="0"/>
          <c:cat>
            <c:numRef>
              <c:f>'Fig 2'!$A$26:$A$30</c:f>
              <c:numCache>
                <c:formatCode>General</c:formatCode>
                <c:ptCount val="5"/>
                <c:pt idx="0">
                  <c:v>2019</c:v>
                </c:pt>
                <c:pt idx="1">
                  <c:v>2020</c:v>
                </c:pt>
                <c:pt idx="2">
                  <c:v>2021</c:v>
                </c:pt>
                <c:pt idx="3">
                  <c:v>2022</c:v>
                </c:pt>
                <c:pt idx="4">
                  <c:v>2023</c:v>
                </c:pt>
              </c:numCache>
              <c:extLst/>
            </c:numRef>
          </c:cat>
          <c:val>
            <c:numRef>
              <c:f>'Fig 2'!$C$26:$C$30</c:f>
              <c:numCache>
                <c:formatCode>0.0</c:formatCode>
                <c:ptCount val="5"/>
                <c:pt idx="0">
                  <c:v>-0.2048138884287731</c:v>
                </c:pt>
                <c:pt idx="1">
                  <c:v>-2.3945680684589457</c:v>
                </c:pt>
                <c:pt idx="2">
                  <c:v>1.3415353507060848</c:v>
                </c:pt>
                <c:pt idx="3">
                  <c:v>1.1979788186910136</c:v>
                </c:pt>
                <c:pt idx="4">
                  <c:v>0.8199180349922699</c:v>
                </c:pt>
              </c:numCache>
              <c:extLst/>
            </c:numRef>
          </c:val>
          <c:extLst>
            <c:ext xmlns:c16="http://schemas.microsoft.com/office/drawing/2014/chart" uri="{C3380CC4-5D6E-409C-BE32-E72D297353CC}">
              <c16:uniqueId val="{00000001-5AE6-4391-AD87-E0BED0DD3BC2}"/>
            </c:ext>
          </c:extLst>
        </c:ser>
        <c:ser>
          <c:idx val="2"/>
          <c:order val="2"/>
          <c:tx>
            <c:strRef>
              <c:f>'Fig 2'!$D$24</c:f>
              <c:strCache>
                <c:ptCount val="1"/>
                <c:pt idx="0">
                  <c:v>Government consumption</c:v>
                </c:pt>
              </c:strCache>
            </c:strRef>
          </c:tx>
          <c:spPr>
            <a:solidFill>
              <a:schemeClr val="accent3"/>
            </a:solidFill>
            <a:ln>
              <a:noFill/>
            </a:ln>
            <a:effectLst/>
          </c:spPr>
          <c:invertIfNegative val="0"/>
          <c:cat>
            <c:numRef>
              <c:f>'Fig 2'!$A$26:$A$30</c:f>
              <c:numCache>
                <c:formatCode>General</c:formatCode>
                <c:ptCount val="5"/>
                <c:pt idx="0">
                  <c:v>2019</c:v>
                </c:pt>
                <c:pt idx="1">
                  <c:v>2020</c:v>
                </c:pt>
                <c:pt idx="2">
                  <c:v>2021</c:v>
                </c:pt>
                <c:pt idx="3">
                  <c:v>2022</c:v>
                </c:pt>
                <c:pt idx="4">
                  <c:v>2023</c:v>
                </c:pt>
              </c:numCache>
              <c:extLst/>
            </c:numRef>
          </c:cat>
          <c:val>
            <c:numRef>
              <c:f>'Fig 2'!$D$26:$D$30</c:f>
              <c:numCache>
                <c:formatCode>0.0</c:formatCode>
                <c:ptCount val="5"/>
                <c:pt idx="0">
                  <c:v>-0.33062331204813761</c:v>
                </c:pt>
                <c:pt idx="1">
                  <c:v>1.1366773769865965</c:v>
                </c:pt>
                <c:pt idx="2">
                  <c:v>2.2226742282667886E-2</c:v>
                </c:pt>
                <c:pt idx="3">
                  <c:v>0.77798946888951481</c:v>
                </c:pt>
                <c:pt idx="4">
                  <c:v>0.47920156115863044</c:v>
                </c:pt>
              </c:numCache>
              <c:extLst/>
            </c:numRef>
          </c:val>
          <c:extLst>
            <c:ext xmlns:c16="http://schemas.microsoft.com/office/drawing/2014/chart" uri="{C3380CC4-5D6E-409C-BE32-E72D297353CC}">
              <c16:uniqueId val="{00000002-5AE6-4391-AD87-E0BED0DD3BC2}"/>
            </c:ext>
          </c:extLst>
        </c:ser>
        <c:ser>
          <c:idx val="3"/>
          <c:order val="3"/>
          <c:tx>
            <c:strRef>
              <c:f>'Fig 2'!$E$24</c:f>
              <c:strCache>
                <c:ptCount val="1"/>
                <c:pt idx="0">
                  <c:v>Net exports</c:v>
                </c:pt>
              </c:strCache>
            </c:strRef>
          </c:tx>
          <c:spPr>
            <a:solidFill>
              <a:schemeClr val="accent4"/>
            </a:solidFill>
            <a:ln>
              <a:noFill/>
            </a:ln>
            <a:effectLst/>
          </c:spPr>
          <c:invertIfNegative val="0"/>
          <c:cat>
            <c:numRef>
              <c:f>'Fig 2'!$A$26:$A$30</c:f>
              <c:numCache>
                <c:formatCode>General</c:formatCode>
                <c:ptCount val="5"/>
                <c:pt idx="0">
                  <c:v>2019</c:v>
                </c:pt>
                <c:pt idx="1">
                  <c:v>2020</c:v>
                </c:pt>
                <c:pt idx="2">
                  <c:v>2021</c:v>
                </c:pt>
                <c:pt idx="3">
                  <c:v>2022</c:v>
                </c:pt>
                <c:pt idx="4">
                  <c:v>2023</c:v>
                </c:pt>
              </c:numCache>
              <c:extLst/>
            </c:numRef>
          </c:cat>
          <c:val>
            <c:numRef>
              <c:f>'Fig 2'!$E$26:$E$30</c:f>
              <c:numCache>
                <c:formatCode>0.0</c:formatCode>
                <c:ptCount val="5"/>
                <c:pt idx="0">
                  <c:v>-0.25347050380569797</c:v>
                </c:pt>
                <c:pt idx="1">
                  <c:v>-0.16327635131999843</c:v>
                </c:pt>
                <c:pt idx="2">
                  <c:v>-2.0792620545976428</c:v>
                </c:pt>
                <c:pt idx="3">
                  <c:v>-0.54602822891388636</c:v>
                </c:pt>
                <c:pt idx="4">
                  <c:v>1.0970554082885386</c:v>
                </c:pt>
              </c:numCache>
              <c:extLst/>
            </c:numRef>
          </c:val>
          <c:extLst>
            <c:ext xmlns:c16="http://schemas.microsoft.com/office/drawing/2014/chart" uri="{C3380CC4-5D6E-409C-BE32-E72D297353CC}">
              <c16:uniqueId val="{00000003-5AE6-4391-AD87-E0BED0DD3BC2}"/>
            </c:ext>
          </c:extLst>
        </c:ser>
        <c:dLbls>
          <c:showLegendKey val="0"/>
          <c:showVal val="0"/>
          <c:showCatName val="0"/>
          <c:showSerName val="0"/>
          <c:showPercent val="0"/>
          <c:showBubbleSize val="0"/>
        </c:dLbls>
        <c:gapWidth val="219"/>
        <c:overlap val="100"/>
        <c:axId val="204358328"/>
        <c:axId val="204351664"/>
      </c:barChart>
      <c:lineChart>
        <c:grouping val="standard"/>
        <c:varyColors val="0"/>
        <c:ser>
          <c:idx val="4"/>
          <c:order val="4"/>
          <c:tx>
            <c:strRef>
              <c:f>'Fig 2'!$F$24</c:f>
              <c:strCache>
                <c:ptCount val="1"/>
                <c:pt idx="0">
                  <c:v>GDP growth (%)</c:v>
                </c:pt>
              </c:strCache>
            </c:strRef>
          </c:tx>
          <c:spPr>
            <a:ln w="28575" cap="rnd">
              <a:solidFill>
                <a:schemeClr val="accent5"/>
              </a:solidFill>
              <a:round/>
            </a:ln>
            <a:effectLst/>
          </c:spPr>
          <c:marker>
            <c:symbol val="none"/>
          </c:marker>
          <c:dLbls>
            <c:dLbl>
              <c:idx val="0"/>
              <c:layout>
                <c:manualLayout>
                  <c:x val="-2.1709632324543648E-2"/>
                  <c:y val="-4.8071120131399735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AE6-4391-AD87-E0BED0DD3BC2}"/>
                </c:ext>
              </c:extLst>
            </c:dLbl>
            <c:dLbl>
              <c:idx val="1"/>
              <c:layout>
                <c:manualLayout>
                  <c:x val="-1.860825627818030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AE6-4391-AD87-E0BED0DD3BC2}"/>
                </c:ext>
              </c:extLst>
            </c:dLbl>
            <c:dLbl>
              <c:idx val="2"/>
              <c:layout>
                <c:manualLayout>
                  <c:x val="-2.1709632324543617E-2"/>
                  <c:y val="2.403556006569986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AE6-4391-AD87-E0BED0DD3BC2}"/>
                </c:ext>
              </c:extLst>
            </c:dLbl>
            <c:dLbl>
              <c:idx val="3"/>
              <c:layout>
                <c:manualLayout>
                  <c:x val="-2.7912384417270366E-2"/>
                  <c:y val="5.244182776699806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AE6-4391-AD87-E0BED0DD3BC2}"/>
                </c:ext>
              </c:extLst>
            </c:dLbl>
            <c:dLbl>
              <c:idx val="4"/>
              <c:layout>
                <c:manualLayout>
                  <c:x val="-1.860825627818013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AE6-4391-AD87-E0BED0DD3BC2}"/>
                </c:ext>
              </c:extLst>
            </c:dLbl>
            <c:spPr>
              <a:solidFill>
                <a:schemeClr val="bg2"/>
              </a:solid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 2'!$A$26:$A$30</c:f>
              <c:numCache>
                <c:formatCode>General</c:formatCode>
                <c:ptCount val="5"/>
                <c:pt idx="0">
                  <c:v>2019</c:v>
                </c:pt>
                <c:pt idx="1">
                  <c:v>2020</c:v>
                </c:pt>
                <c:pt idx="2">
                  <c:v>2021</c:v>
                </c:pt>
                <c:pt idx="3">
                  <c:v>2022</c:v>
                </c:pt>
                <c:pt idx="4">
                  <c:v>2023</c:v>
                </c:pt>
              </c:numCache>
              <c:extLst/>
            </c:numRef>
          </c:cat>
          <c:val>
            <c:numRef>
              <c:f>'Fig 2'!$F$26:$F$30</c:f>
              <c:numCache>
                <c:formatCode>General</c:formatCode>
                <c:ptCount val="5"/>
                <c:pt idx="0">
                  <c:v>2.8</c:v>
                </c:pt>
                <c:pt idx="1">
                  <c:v>-1.8</c:v>
                </c:pt>
                <c:pt idx="2">
                  <c:v>4.5999999999999996</c:v>
                </c:pt>
                <c:pt idx="3">
                  <c:v>3.6</c:v>
                </c:pt>
                <c:pt idx="4">
                  <c:v>3.9</c:v>
                </c:pt>
              </c:numCache>
              <c:extLst/>
            </c:numRef>
          </c:val>
          <c:smooth val="1"/>
          <c:extLst>
            <c:ext xmlns:c16="http://schemas.microsoft.com/office/drawing/2014/chart" uri="{C3380CC4-5D6E-409C-BE32-E72D297353CC}">
              <c16:uniqueId val="{00000009-5AE6-4391-AD87-E0BED0DD3BC2}"/>
            </c:ext>
          </c:extLst>
        </c:ser>
        <c:dLbls>
          <c:showLegendKey val="0"/>
          <c:showVal val="0"/>
          <c:showCatName val="0"/>
          <c:showSerName val="0"/>
          <c:showPercent val="0"/>
          <c:showBubbleSize val="0"/>
        </c:dLbls>
        <c:marker val="1"/>
        <c:smooth val="0"/>
        <c:axId val="204358328"/>
        <c:axId val="204351664"/>
      </c:lineChart>
      <c:catAx>
        <c:axId val="204358328"/>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Years</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low"/>
        <c:spPr>
          <a:solidFill>
            <a:schemeClr val="bg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4351664"/>
        <c:crosses val="autoZero"/>
        <c:auto val="1"/>
        <c:lblAlgn val="ctr"/>
        <c:lblOffset val="100"/>
        <c:noMultiLvlLbl val="0"/>
      </c:catAx>
      <c:valAx>
        <c:axId val="204351664"/>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dirty="0"/>
                  <a:t>Percentage points</a:t>
                </a:r>
              </a:p>
            </c:rich>
          </c:tx>
          <c:layout>
            <c:manualLayout>
              <c:xMode val="edge"/>
              <c:yMode val="edge"/>
              <c:x val="1.6752934373231835E-2"/>
              <c:y val="0.2392383588103275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4358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507269794896803E-2"/>
          <c:y val="6.990305641982264E-2"/>
          <c:w val="0.8882620482978929"/>
          <c:h val="0.68686833306479622"/>
        </c:manualLayout>
      </c:layout>
      <c:barChart>
        <c:barDir val="col"/>
        <c:grouping val="clustered"/>
        <c:varyColors val="0"/>
        <c:ser>
          <c:idx val="1"/>
          <c:order val="1"/>
          <c:tx>
            <c:strRef>
              <c:f>'https://unitednations-my.sharepoint.com/personal/chaoyi_hu_un_org/Documents/MGD/2022/COM 2023/[Regions_Debt_GDP with figure.xlsx]Weighted'!$A$3</c:f>
              <c:strCache>
                <c:ptCount val="1"/>
                <c:pt idx="0">
                  <c:v>2020</c:v>
                </c:pt>
              </c:strCache>
            </c:strRef>
          </c:tx>
          <c:spPr>
            <a:solidFill>
              <a:schemeClr val="accent2"/>
            </a:solidFill>
            <a:ln>
              <a:noFill/>
            </a:ln>
            <a:effectLst/>
          </c:spPr>
          <c:invertIfNegative val="0"/>
          <c:cat>
            <c:strRef>
              <c:f>[2]Weighted!$B$1:$I$1</c:f>
              <c:strCache>
                <c:ptCount val="8"/>
                <c:pt idx="0">
                  <c:v>Africa</c:v>
                </c:pt>
                <c:pt idx="1">
                  <c:v>North Africa</c:v>
                </c:pt>
                <c:pt idx="2">
                  <c:v>Central Africa</c:v>
                </c:pt>
                <c:pt idx="3">
                  <c:v>East Africa</c:v>
                </c:pt>
                <c:pt idx="4">
                  <c:v>West Africa</c:v>
                </c:pt>
                <c:pt idx="5">
                  <c:v>South Africa</c:v>
                </c:pt>
                <c:pt idx="6">
                  <c:v>Oil exporting countries</c:v>
                </c:pt>
                <c:pt idx="7">
                  <c:v>Oil importing countries</c:v>
                </c:pt>
              </c:strCache>
            </c:strRef>
          </c:cat>
          <c:val>
            <c:numRef>
              <c:f>[2]Weighted!$B$3:$I$3</c:f>
              <c:numCache>
                <c:formatCode>General</c:formatCode>
                <c:ptCount val="8"/>
                <c:pt idx="0">
                  <c:v>65.771666078159129</c:v>
                </c:pt>
                <c:pt idx="1">
                  <c:v>84.480531710558935</c:v>
                </c:pt>
                <c:pt idx="2">
                  <c:v>60.116762094763097</c:v>
                </c:pt>
                <c:pt idx="3">
                  <c:v>50.469975207015253</c:v>
                </c:pt>
                <c:pt idx="4">
                  <c:v>44.024413588859353</c:v>
                </c:pt>
                <c:pt idx="5">
                  <c:v>80.797703849091249</c:v>
                </c:pt>
                <c:pt idx="6">
                  <c:v>57.372902070320521</c:v>
                </c:pt>
                <c:pt idx="7">
                  <c:v>71.310444026356137</c:v>
                </c:pt>
              </c:numCache>
            </c:numRef>
          </c:val>
          <c:extLst>
            <c:ext xmlns:c16="http://schemas.microsoft.com/office/drawing/2014/chart" uri="{C3380CC4-5D6E-409C-BE32-E72D297353CC}">
              <c16:uniqueId val="{00000000-E23F-4E25-8D33-2A5D8EFF36E8}"/>
            </c:ext>
          </c:extLst>
        </c:ser>
        <c:ser>
          <c:idx val="2"/>
          <c:order val="2"/>
          <c:tx>
            <c:strRef>
              <c:f>'https://unitednations-my.sharepoint.com/personal/chaoyi_hu_un_org/Documents/MGD/2022/COM 2023/[Regions_Debt_GDP with figure.xlsx]Weighted'!$A$4</c:f>
              <c:strCache>
                <c:ptCount val="1"/>
                <c:pt idx="0">
                  <c:v>2021</c:v>
                </c:pt>
              </c:strCache>
            </c:strRef>
          </c:tx>
          <c:spPr>
            <a:solidFill>
              <a:schemeClr val="accent3"/>
            </a:solidFill>
            <a:ln>
              <a:noFill/>
            </a:ln>
            <a:effectLst/>
          </c:spPr>
          <c:invertIfNegative val="0"/>
          <c:cat>
            <c:strRef>
              <c:f>[2]Weighted!$B$1:$I$1</c:f>
              <c:strCache>
                <c:ptCount val="8"/>
                <c:pt idx="0">
                  <c:v>Africa</c:v>
                </c:pt>
                <c:pt idx="1">
                  <c:v>North Africa</c:v>
                </c:pt>
                <c:pt idx="2">
                  <c:v>Central Africa</c:v>
                </c:pt>
                <c:pt idx="3">
                  <c:v>East Africa</c:v>
                </c:pt>
                <c:pt idx="4">
                  <c:v>West Africa</c:v>
                </c:pt>
                <c:pt idx="5">
                  <c:v>South Africa</c:v>
                </c:pt>
                <c:pt idx="6">
                  <c:v>Oil exporting countries</c:v>
                </c:pt>
                <c:pt idx="7">
                  <c:v>Oil importing countries</c:v>
                </c:pt>
              </c:strCache>
            </c:strRef>
          </c:cat>
          <c:val>
            <c:numRef>
              <c:f>[2]Weighted!$B$4:$I$4</c:f>
              <c:numCache>
                <c:formatCode>General</c:formatCode>
                <c:ptCount val="8"/>
                <c:pt idx="0">
                  <c:v>65.064824378437123</c:v>
                </c:pt>
                <c:pt idx="1">
                  <c:v>83.570083589143024</c:v>
                </c:pt>
                <c:pt idx="2">
                  <c:v>57.417106002408929</c:v>
                </c:pt>
                <c:pt idx="3">
                  <c:v>50.931710674929832</c:v>
                </c:pt>
                <c:pt idx="4">
                  <c:v>47.206737394900223</c:v>
                </c:pt>
                <c:pt idx="5">
                  <c:v>72.388333473216164</c:v>
                </c:pt>
                <c:pt idx="6">
                  <c:v>55.015292447637478</c:v>
                </c:pt>
                <c:pt idx="7">
                  <c:v>71.390447702113789</c:v>
                </c:pt>
              </c:numCache>
            </c:numRef>
          </c:val>
          <c:extLst>
            <c:ext xmlns:c16="http://schemas.microsoft.com/office/drawing/2014/chart" uri="{C3380CC4-5D6E-409C-BE32-E72D297353CC}">
              <c16:uniqueId val="{00000001-E23F-4E25-8D33-2A5D8EFF36E8}"/>
            </c:ext>
          </c:extLst>
        </c:ser>
        <c:ser>
          <c:idx val="3"/>
          <c:order val="3"/>
          <c:tx>
            <c:strRef>
              <c:f>'https://unitednations-my.sharepoint.com/personal/chaoyi_hu_un_org/Documents/MGD/2022/COM 2023/[Regions_Debt_GDP with figure.xlsx]Weighted'!$A$5</c:f>
              <c:strCache>
                <c:ptCount val="1"/>
                <c:pt idx="0">
                  <c:v>2022</c:v>
                </c:pt>
              </c:strCache>
            </c:strRef>
          </c:tx>
          <c:spPr>
            <a:solidFill>
              <a:schemeClr val="accent4"/>
            </a:solidFill>
            <a:ln>
              <a:noFill/>
            </a:ln>
            <a:effectLst/>
          </c:spPr>
          <c:invertIfNegative val="0"/>
          <c:cat>
            <c:strRef>
              <c:f>[2]Weighted!$B$1:$I$1</c:f>
              <c:strCache>
                <c:ptCount val="8"/>
                <c:pt idx="0">
                  <c:v>Africa</c:v>
                </c:pt>
                <c:pt idx="1">
                  <c:v>North Africa</c:v>
                </c:pt>
                <c:pt idx="2">
                  <c:v>Central Africa</c:v>
                </c:pt>
                <c:pt idx="3">
                  <c:v>East Africa</c:v>
                </c:pt>
                <c:pt idx="4">
                  <c:v>West Africa</c:v>
                </c:pt>
                <c:pt idx="5">
                  <c:v>South Africa</c:v>
                </c:pt>
                <c:pt idx="6">
                  <c:v>Oil exporting countries</c:v>
                </c:pt>
                <c:pt idx="7">
                  <c:v>Oil importing countries</c:v>
                </c:pt>
              </c:strCache>
            </c:strRef>
          </c:cat>
          <c:val>
            <c:numRef>
              <c:f>[2]Weighted!$B$5:$I$5</c:f>
              <c:numCache>
                <c:formatCode>General</c:formatCode>
                <c:ptCount val="8"/>
                <c:pt idx="0">
                  <c:v>64.044672630783765</c:v>
                </c:pt>
                <c:pt idx="1">
                  <c:v>84.978811043152419</c:v>
                </c:pt>
                <c:pt idx="2">
                  <c:v>49.69142337890711</c:v>
                </c:pt>
                <c:pt idx="3">
                  <c:v>48.901496839509718</c:v>
                </c:pt>
                <c:pt idx="4">
                  <c:v>48.419811099410197</c:v>
                </c:pt>
                <c:pt idx="5">
                  <c:v>67.248552828076981</c:v>
                </c:pt>
                <c:pt idx="6">
                  <c:v>53.434102315188632</c:v>
                </c:pt>
                <c:pt idx="7">
                  <c:v>71.455778857565775</c:v>
                </c:pt>
              </c:numCache>
            </c:numRef>
          </c:val>
          <c:extLst>
            <c:ext xmlns:c16="http://schemas.microsoft.com/office/drawing/2014/chart" uri="{C3380CC4-5D6E-409C-BE32-E72D297353CC}">
              <c16:uniqueId val="{00000002-E23F-4E25-8D33-2A5D8EFF36E8}"/>
            </c:ext>
          </c:extLst>
        </c:ser>
        <c:ser>
          <c:idx val="4"/>
          <c:order val="4"/>
          <c:tx>
            <c:strRef>
              <c:f>'https://unitednations-my.sharepoint.com/personal/chaoyi_hu_un_org/Documents/MGD/2022/COM 2023/[Regions_Debt_GDP with figure.xlsx]Weighted'!$A$6</c:f>
              <c:strCache>
                <c:ptCount val="1"/>
                <c:pt idx="0">
                  <c:v>2023</c:v>
                </c:pt>
              </c:strCache>
            </c:strRef>
          </c:tx>
          <c:spPr>
            <a:solidFill>
              <a:schemeClr val="accent5"/>
            </a:solidFill>
            <a:ln>
              <a:noFill/>
            </a:ln>
            <a:effectLst/>
          </c:spPr>
          <c:invertIfNegative val="0"/>
          <c:cat>
            <c:strRef>
              <c:f>[2]Weighted!$B$1:$I$1</c:f>
              <c:strCache>
                <c:ptCount val="8"/>
                <c:pt idx="0">
                  <c:v>Africa</c:v>
                </c:pt>
                <c:pt idx="1">
                  <c:v>North Africa</c:v>
                </c:pt>
                <c:pt idx="2">
                  <c:v>Central Africa</c:v>
                </c:pt>
                <c:pt idx="3">
                  <c:v>East Africa</c:v>
                </c:pt>
                <c:pt idx="4">
                  <c:v>West Africa</c:v>
                </c:pt>
                <c:pt idx="5">
                  <c:v>South Africa</c:v>
                </c:pt>
                <c:pt idx="6">
                  <c:v>Oil exporting countries</c:v>
                </c:pt>
                <c:pt idx="7">
                  <c:v>Oil importing countries</c:v>
                </c:pt>
              </c:strCache>
            </c:strRef>
          </c:cat>
          <c:val>
            <c:numRef>
              <c:f>[2]Weighted!$B$6:$I$6</c:f>
              <c:numCache>
                <c:formatCode>General</c:formatCode>
                <c:ptCount val="8"/>
                <c:pt idx="0">
                  <c:v>61.881872887849319</c:v>
                </c:pt>
                <c:pt idx="1">
                  <c:v>83.042960521272931</c:v>
                </c:pt>
                <c:pt idx="2">
                  <c:v>46.319454743720001</c:v>
                </c:pt>
                <c:pt idx="3">
                  <c:v>45.282674954934912</c:v>
                </c:pt>
                <c:pt idx="4">
                  <c:v>47.673113858956697</c:v>
                </c:pt>
                <c:pt idx="5">
                  <c:v>66.427166330468154</c:v>
                </c:pt>
                <c:pt idx="6">
                  <c:v>51.623214246154461</c:v>
                </c:pt>
                <c:pt idx="7">
                  <c:v>69.33504788622848</c:v>
                </c:pt>
              </c:numCache>
            </c:numRef>
          </c:val>
          <c:extLst>
            <c:ext xmlns:c16="http://schemas.microsoft.com/office/drawing/2014/chart" uri="{C3380CC4-5D6E-409C-BE32-E72D297353CC}">
              <c16:uniqueId val="{00000003-E23F-4E25-8D33-2A5D8EFF36E8}"/>
            </c:ext>
          </c:extLst>
        </c:ser>
        <c:dLbls>
          <c:showLegendKey val="0"/>
          <c:showVal val="0"/>
          <c:showCatName val="0"/>
          <c:showSerName val="0"/>
          <c:showPercent val="0"/>
          <c:showBubbleSize val="0"/>
        </c:dLbls>
        <c:gapWidth val="219"/>
        <c:overlap val="-27"/>
        <c:axId val="983471344"/>
        <c:axId val="983473008"/>
      </c:barChart>
      <c:scatterChart>
        <c:scatterStyle val="lineMarker"/>
        <c:varyColors val="0"/>
        <c:ser>
          <c:idx val="0"/>
          <c:order val="0"/>
          <c:tx>
            <c:strRef>
              <c:f>'https://unitednations-my.sharepoint.com/personal/chaoyi_hu_un_org/Documents/MGD/2022/COM 2023/[Regions_Debt_GDP with figure.xlsx]Weighted'!$A$2</c:f>
              <c:strCache>
                <c:ptCount val="1"/>
                <c:pt idx="0">
                  <c:v>2019</c:v>
                </c:pt>
              </c:strCache>
            </c:strRef>
          </c:tx>
          <c:spPr>
            <a:ln w="25400" cap="rnd">
              <a:noFill/>
              <a:round/>
            </a:ln>
            <a:effectLst/>
          </c:spPr>
          <c:marker>
            <c:symbol val="circle"/>
            <c:size val="5"/>
            <c:spPr>
              <a:solidFill>
                <a:schemeClr val="accent1"/>
              </a:solidFill>
              <a:ln w="9525">
                <a:solidFill>
                  <a:schemeClr val="accent1"/>
                </a:solidFill>
              </a:ln>
              <a:effectLst/>
            </c:spPr>
          </c:marker>
          <c:xVal>
            <c:strRef>
              <c:f>[2]Weighted!$B$1:$I$1</c:f>
              <c:strCache>
                <c:ptCount val="8"/>
                <c:pt idx="0">
                  <c:v>Africa</c:v>
                </c:pt>
                <c:pt idx="1">
                  <c:v>North Africa</c:v>
                </c:pt>
                <c:pt idx="2">
                  <c:v>Central Africa</c:v>
                </c:pt>
                <c:pt idx="3">
                  <c:v>East Africa</c:v>
                </c:pt>
                <c:pt idx="4">
                  <c:v>West Africa</c:v>
                </c:pt>
                <c:pt idx="5">
                  <c:v>South Africa</c:v>
                </c:pt>
                <c:pt idx="6">
                  <c:v>Oil exporting countries</c:v>
                </c:pt>
                <c:pt idx="7">
                  <c:v>Oil importing countries</c:v>
                </c:pt>
              </c:strCache>
            </c:strRef>
          </c:xVal>
          <c:yVal>
            <c:numRef>
              <c:f>[2]Weighted!$B$2:$I$2</c:f>
              <c:numCache>
                <c:formatCode>General</c:formatCode>
                <c:ptCount val="8"/>
                <c:pt idx="0">
                  <c:v>56.571763118516131</c:v>
                </c:pt>
                <c:pt idx="1">
                  <c:v>72.934168227201752</c:v>
                </c:pt>
                <c:pt idx="2">
                  <c:v>52.413296700386631</c:v>
                </c:pt>
                <c:pt idx="3">
                  <c:v>45.940756620540718</c:v>
                </c:pt>
                <c:pt idx="4">
                  <c:v>36.715518481068251</c:v>
                </c:pt>
                <c:pt idx="5">
                  <c:v>67.859627524078405</c:v>
                </c:pt>
                <c:pt idx="6">
                  <c:v>48.834181958212781</c:v>
                </c:pt>
                <c:pt idx="7">
                  <c:v>62.071624420147863</c:v>
                </c:pt>
              </c:numCache>
            </c:numRef>
          </c:yVal>
          <c:smooth val="0"/>
          <c:extLst>
            <c:ext xmlns:c16="http://schemas.microsoft.com/office/drawing/2014/chart" uri="{C3380CC4-5D6E-409C-BE32-E72D297353CC}">
              <c16:uniqueId val="{00000004-E23F-4E25-8D33-2A5D8EFF36E8}"/>
            </c:ext>
          </c:extLst>
        </c:ser>
        <c:dLbls>
          <c:showLegendKey val="0"/>
          <c:showVal val="0"/>
          <c:showCatName val="0"/>
          <c:showSerName val="0"/>
          <c:showPercent val="0"/>
          <c:showBubbleSize val="0"/>
        </c:dLbls>
        <c:axId val="983471344"/>
        <c:axId val="983473008"/>
      </c:scatterChart>
      <c:catAx>
        <c:axId val="983471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983473008"/>
        <c:crosses val="autoZero"/>
        <c:auto val="1"/>
        <c:lblAlgn val="ctr"/>
        <c:lblOffset val="100"/>
        <c:noMultiLvlLbl val="0"/>
      </c:catAx>
      <c:valAx>
        <c:axId val="983473008"/>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Percent of GDP</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983471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'Fig 4-New'!$A$3</c:f>
              <c:strCache>
                <c:ptCount val="1"/>
                <c:pt idx="0">
                  <c:v>2020</c:v>
                </c:pt>
              </c:strCache>
            </c:strRef>
          </c:tx>
          <c:spPr>
            <a:solidFill>
              <a:schemeClr val="accent2"/>
            </a:solidFill>
            <a:ln>
              <a:noFill/>
            </a:ln>
            <a:effectLst/>
          </c:spPr>
          <c:invertIfNegative val="0"/>
          <c:cat>
            <c:strRef>
              <c:f>'Fig 4-New'!$B$1:$I$1</c:f>
              <c:strCache>
                <c:ptCount val="8"/>
                <c:pt idx="0">
                  <c:v>Africa</c:v>
                </c:pt>
                <c:pt idx="1">
                  <c:v>North Africa</c:v>
                </c:pt>
                <c:pt idx="2">
                  <c:v>Central Africa</c:v>
                </c:pt>
                <c:pt idx="3">
                  <c:v>East Africa</c:v>
                </c:pt>
                <c:pt idx="4">
                  <c:v>West Africa</c:v>
                </c:pt>
                <c:pt idx="5">
                  <c:v>Southern Africa</c:v>
                </c:pt>
                <c:pt idx="6">
                  <c:v>Oil exporting</c:v>
                </c:pt>
                <c:pt idx="7">
                  <c:v>Oil importing</c:v>
                </c:pt>
              </c:strCache>
            </c:strRef>
          </c:cat>
          <c:val>
            <c:numRef>
              <c:f>'Fig 4-New'!$B$3:$I$3</c:f>
              <c:numCache>
                <c:formatCode>General</c:formatCode>
                <c:ptCount val="8"/>
                <c:pt idx="0">
                  <c:v>-7.1917920004982792</c:v>
                </c:pt>
                <c:pt idx="1">
                  <c:v>-9.0468173634757676</c:v>
                </c:pt>
                <c:pt idx="2">
                  <c:v>-1.9634805985037409</c:v>
                </c:pt>
                <c:pt idx="3">
                  <c:v>-4.501233097730533</c:v>
                </c:pt>
                <c:pt idx="4">
                  <c:v>-6.5410128947622441</c:v>
                </c:pt>
                <c:pt idx="5">
                  <c:v>-8.2457546980914813</c:v>
                </c:pt>
                <c:pt idx="6">
                  <c:v>-7.1828248884407664</c:v>
                </c:pt>
                <c:pt idx="7">
                  <c:v>-7.1979665934120334</c:v>
                </c:pt>
              </c:numCache>
            </c:numRef>
          </c:val>
          <c:extLst>
            <c:ext xmlns:c16="http://schemas.microsoft.com/office/drawing/2014/chart" uri="{C3380CC4-5D6E-409C-BE32-E72D297353CC}">
              <c16:uniqueId val="{00000000-AA93-4FE7-9829-CCAB8CDF4A27}"/>
            </c:ext>
          </c:extLst>
        </c:ser>
        <c:ser>
          <c:idx val="2"/>
          <c:order val="2"/>
          <c:tx>
            <c:strRef>
              <c:f>'Fig 4-New'!$A$4</c:f>
              <c:strCache>
                <c:ptCount val="1"/>
                <c:pt idx="0">
                  <c:v>2021</c:v>
                </c:pt>
              </c:strCache>
            </c:strRef>
          </c:tx>
          <c:spPr>
            <a:solidFill>
              <a:schemeClr val="accent3"/>
            </a:solidFill>
            <a:ln>
              <a:noFill/>
            </a:ln>
            <a:effectLst/>
          </c:spPr>
          <c:invertIfNegative val="0"/>
          <c:cat>
            <c:strRef>
              <c:f>'Fig 4-New'!$B$1:$I$1</c:f>
              <c:strCache>
                <c:ptCount val="8"/>
                <c:pt idx="0">
                  <c:v>Africa</c:v>
                </c:pt>
                <c:pt idx="1">
                  <c:v>North Africa</c:v>
                </c:pt>
                <c:pt idx="2">
                  <c:v>Central Africa</c:v>
                </c:pt>
                <c:pt idx="3">
                  <c:v>East Africa</c:v>
                </c:pt>
                <c:pt idx="4">
                  <c:v>West Africa</c:v>
                </c:pt>
                <c:pt idx="5">
                  <c:v>Southern Africa</c:v>
                </c:pt>
                <c:pt idx="6">
                  <c:v>Oil exporting</c:v>
                </c:pt>
                <c:pt idx="7">
                  <c:v>Oil importing</c:v>
                </c:pt>
              </c:strCache>
            </c:strRef>
          </c:cat>
          <c:val>
            <c:numRef>
              <c:f>'Fig 4-New'!$B$4:$I$4</c:f>
              <c:numCache>
                <c:formatCode>General</c:formatCode>
                <c:ptCount val="8"/>
                <c:pt idx="0">
                  <c:v>-5.2767521841991902</c:v>
                </c:pt>
                <c:pt idx="1">
                  <c:v>-5.6606874805142837</c:v>
                </c:pt>
                <c:pt idx="2">
                  <c:v>-1.205564486300396</c:v>
                </c:pt>
                <c:pt idx="3">
                  <c:v>-4.465585471100554</c:v>
                </c:pt>
                <c:pt idx="4">
                  <c:v>-6.3982692671472803</c:v>
                </c:pt>
                <c:pt idx="5">
                  <c:v>-4.6869585861368623</c:v>
                </c:pt>
                <c:pt idx="6">
                  <c:v>-4.2687840618653707</c:v>
                </c:pt>
                <c:pt idx="7">
                  <c:v>-5.9319277088961098</c:v>
                </c:pt>
              </c:numCache>
            </c:numRef>
          </c:val>
          <c:extLst>
            <c:ext xmlns:c16="http://schemas.microsoft.com/office/drawing/2014/chart" uri="{C3380CC4-5D6E-409C-BE32-E72D297353CC}">
              <c16:uniqueId val="{00000001-AA93-4FE7-9829-CCAB8CDF4A27}"/>
            </c:ext>
          </c:extLst>
        </c:ser>
        <c:ser>
          <c:idx val="3"/>
          <c:order val="3"/>
          <c:tx>
            <c:strRef>
              <c:f>'Fig 4-New'!$A$5</c:f>
              <c:strCache>
                <c:ptCount val="1"/>
                <c:pt idx="0">
                  <c:v>2022</c:v>
                </c:pt>
              </c:strCache>
            </c:strRef>
          </c:tx>
          <c:spPr>
            <a:solidFill>
              <a:schemeClr val="accent4"/>
            </a:solidFill>
            <a:ln>
              <a:noFill/>
            </a:ln>
            <a:effectLst/>
          </c:spPr>
          <c:invertIfNegative val="0"/>
          <c:cat>
            <c:strRef>
              <c:f>'Fig 4-New'!$B$1:$I$1</c:f>
              <c:strCache>
                <c:ptCount val="8"/>
                <c:pt idx="0">
                  <c:v>Africa</c:v>
                </c:pt>
                <c:pt idx="1">
                  <c:v>North Africa</c:v>
                </c:pt>
                <c:pt idx="2">
                  <c:v>Central Africa</c:v>
                </c:pt>
                <c:pt idx="3">
                  <c:v>East Africa</c:v>
                </c:pt>
                <c:pt idx="4">
                  <c:v>West Africa</c:v>
                </c:pt>
                <c:pt idx="5">
                  <c:v>Southern Africa</c:v>
                </c:pt>
                <c:pt idx="6">
                  <c:v>Oil exporting</c:v>
                </c:pt>
                <c:pt idx="7">
                  <c:v>Oil importing</c:v>
                </c:pt>
              </c:strCache>
            </c:strRef>
          </c:cat>
          <c:val>
            <c:numRef>
              <c:f>'Fig 4-New'!$B$5:$I$5</c:f>
              <c:numCache>
                <c:formatCode>General</c:formatCode>
                <c:ptCount val="8"/>
                <c:pt idx="0">
                  <c:v>-4.9924907551445914</c:v>
                </c:pt>
                <c:pt idx="1">
                  <c:v>-6.1313861221560364</c:v>
                </c:pt>
                <c:pt idx="2">
                  <c:v>1.6514472853563109</c:v>
                </c:pt>
                <c:pt idx="3">
                  <c:v>-4.4638964581380414</c:v>
                </c:pt>
                <c:pt idx="4">
                  <c:v>-6.2647278551040193</c:v>
                </c:pt>
                <c:pt idx="5">
                  <c:v>-3.422512108701917</c:v>
                </c:pt>
                <c:pt idx="6">
                  <c:v>-4.6322041795826872</c:v>
                </c:pt>
                <c:pt idx="7">
                  <c:v>-5.2474488479942041</c:v>
                </c:pt>
              </c:numCache>
            </c:numRef>
          </c:val>
          <c:extLst>
            <c:ext xmlns:c16="http://schemas.microsoft.com/office/drawing/2014/chart" uri="{C3380CC4-5D6E-409C-BE32-E72D297353CC}">
              <c16:uniqueId val="{00000002-AA93-4FE7-9829-CCAB8CDF4A27}"/>
            </c:ext>
          </c:extLst>
        </c:ser>
        <c:ser>
          <c:idx val="4"/>
          <c:order val="4"/>
          <c:tx>
            <c:strRef>
              <c:f>'Fig 4-New'!$A$6</c:f>
              <c:strCache>
                <c:ptCount val="1"/>
                <c:pt idx="0">
                  <c:v>2023</c:v>
                </c:pt>
              </c:strCache>
            </c:strRef>
          </c:tx>
          <c:spPr>
            <a:solidFill>
              <a:schemeClr val="accent5"/>
            </a:solidFill>
            <a:ln>
              <a:noFill/>
            </a:ln>
            <a:effectLst/>
          </c:spPr>
          <c:invertIfNegative val="0"/>
          <c:cat>
            <c:strRef>
              <c:f>'Fig 4-New'!$B$1:$I$1</c:f>
              <c:strCache>
                <c:ptCount val="8"/>
                <c:pt idx="0">
                  <c:v>Africa</c:v>
                </c:pt>
                <c:pt idx="1">
                  <c:v>North Africa</c:v>
                </c:pt>
                <c:pt idx="2">
                  <c:v>Central Africa</c:v>
                </c:pt>
                <c:pt idx="3">
                  <c:v>East Africa</c:v>
                </c:pt>
                <c:pt idx="4">
                  <c:v>West Africa</c:v>
                </c:pt>
                <c:pt idx="5">
                  <c:v>Southern Africa</c:v>
                </c:pt>
                <c:pt idx="6">
                  <c:v>Oil exporting</c:v>
                </c:pt>
                <c:pt idx="7">
                  <c:v>Oil importing</c:v>
                </c:pt>
              </c:strCache>
            </c:strRef>
          </c:cat>
          <c:val>
            <c:numRef>
              <c:f>'Fig 4-New'!$B$6:$I$6</c:f>
              <c:numCache>
                <c:formatCode>General</c:formatCode>
                <c:ptCount val="8"/>
                <c:pt idx="0">
                  <c:v>-4.771179933749405</c:v>
                </c:pt>
                <c:pt idx="1">
                  <c:v>-6.0299211986507499</c:v>
                </c:pt>
                <c:pt idx="2">
                  <c:v>2.7685740636933751</c:v>
                </c:pt>
                <c:pt idx="3">
                  <c:v>-3.7165246987340188</c:v>
                </c:pt>
                <c:pt idx="4">
                  <c:v>-5.5870521394923554</c:v>
                </c:pt>
                <c:pt idx="5">
                  <c:v>-4.0514115443902323</c:v>
                </c:pt>
                <c:pt idx="6">
                  <c:v>-4.0359204113881431</c:v>
                </c:pt>
                <c:pt idx="7">
                  <c:v>-5.3119518449732697</c:v>
                </c:pt>
              </c:numCache>
            </c:numRef>
          </c:val>
          <c:extLst>
            <c:ext xmlns:c16="http://schemas.microsoft.com/office/drawing/2014/chart" uri="{C3380CC4-5D6E-409C-BE32-E72D297353CC}">
              <c16:uniqueId val="{00000003-AA93-4FE7-9829-CCAB8CDF4A27}"/>
            </c:ext>
          </c:extLst>
        </c:ser>
        <c:dLbls>
          <c:showLegendKey val="0"/>
          <c:showVal val="0"/>
          <c:showCatName val="0"/>
          <c:showSerName val="0"/>
          <c:showPercent val="0"/>
          <c:showBubbleSize val="0"/>
        </c:dLbls>
        <c:gapWidth val="219"/>
        <c:axId val="1836368256"/>
        <c:axId val="1836362016"/>
      </c:barChart>
      <c:scatterChart>
        <c:scatterStyle val="lineMarker"/>
        <c:varyColors val="0"/>
        <c:ser>
          <c:idx val="0"/>
          <c:order val="0"/>
          <c:tx>
            <c:strRef>
              <c:f>'Fig 4-New'!$A$2</c:f>
              <c:strCache>
                <c:ptCount val="1"/>
                <c:pt idx="0">
                  <c:v>2019</c:v>
                </c:pt>
              </c:strCache>
            </c:strRef>
          </c:tx>
          <c:spPr>
            <a:ln w="25400" cap="rnd">
              <a:noFill/>
              <a:round/>
            </a:ln>
            <a:effectLst/>
          </c:spPr>
          <c:marker>
            <c:symbol val="circle"/>
            <c:size val="5"/>
            <c:spPr>
              <a:solidFill>
                <a:schemeClr val="accent1"/>
              </a:solidFill>
              <a:ln w="9525">
                <a:solidFill>
                  <a:schemeClr val="accent1"/>
                </a:solidFill>
              </a:ln>
              <a:effectLst/>
            </c:spPr>
          </c:marker>
          <c:xVal>
            <c:strRef>
              <c:f>'Fig 4-New'!$B$1:$I$1</c:f>
              <c:strCache>
                <c:ptCount val="8"/>
                <c:pt idx="0">
                  <c:v>Africa</c:v>
                </c:pt>
                <c:pt idx="1">
                  <c:v>North Africa</c:v>
                </c:pt>
                <c:pt idx="2">
                  <c:v>Central Africa</c:v>
                </c:pt>
                <c:pt idx="3">
                  <c:v>East Africa</c:v>
                </c:pt>
                <c:pt idx="4">
                  <c:v>West Africa</c:v>
                </c:pt>
                <c:pt idx="5">
                  <c:v>Southern Africa</c:v>
                </c:pt>
                <c:pt idx="6">
                  <c:v>Oil exporting</c:v>
                </c:pt>
                <c:pt idx="7">
                  <c:v>Oil importing</c:v>
                </c:pt>
              </c:strCache>
            </c:strRef>
          </c:xVal>
          <c:yVal>
            <c:numRef>
              <c:f>'Fig 4-New'!$B$2:$I$2</c:f>
              <c:numCache>
                <c:formatCode>General</c:formatCode>
                <c:ptCount val="8"/>
                <c:pt idx="0">
                  <c:v>-4.3636833565211512</c:v>
                </c:pt>
                <c:pt idx="1">
                  <c:v>-5.4257409656131141</c:v>
                </c:pt>
                <c:pt idx="2">
                  <c:v>-0.11227015518245879</c:v>
                </c:pt>
                <c:pt idx="3">
                  <c:v>-3.7902389772534679</c:v>
                </c:pt>
                <c:pt idx="4">
                  <c:v>-4.3258010215578766</c:v>
                </c:pt>
                <c:pt idx="5">
                  <c:v>-4.0815230864002734</c:v>
                </c:pt>
                <c:pt idx="6">
                  <c:v>-3.6642310253038599</c:v>
                </c:pt>
                <c:pt idx="7">
                  <c:v>-4.8920588066375688</c:v>
                </c:pt>
              </c:numCache>
            </c:numRef>
          </c:yVal>
          <c:smooth val="0"/>
          <c:extLst>
            <c:ext xmlns:c16="http://schemas.microsoft.com/office/drawing/2014/chart" uri="{C3380CC4-5D6E-409C-BE32-E72D297353CC}">
              <c16:uniqueId val="{00000004-AA93-4FE7-9829-CCAB8CDF4A27}"/>
            </c:ext>
          </c:extLst>
        </c:ser>
        <c:dLbls>
          <c:showLegendKey val="0"/>
          <c:showVal val="0"/>
          <c:showCatName val="0"/>
          <c:showSerName val="0"/>
          <c:showPercent val="0"/>
          <c:showBubbleSize val="0"/>
        </c:dLbls>
        <c:axId val="1836368256"/>
        <c:axId val="1836362016"/>
      </c:scatterChart>
      <c:catAx>
        <c:axId val="183636825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36362016"/>
        <c:crosses val="autoZero"/>
        <c:auto val="1"/>
        <c:lblAlgn val="ctr"/>
        <c:lblOffset val="100"/>
        <c:noMultiLvlLbl val="0"/>
      </c:catAx>
      <c:valAx>
        <c:axId val="1836362016"/>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dirty="0"/>
                  <a:t>Percent of GDP</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36368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sz="1600"/>
              <a:t>Inflation rate in selected African countries, 2022-2025</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0302014608306381"/>
          <c:y val="0.12794770160483832"/>
          <c:w val="0.87260579589124432"/>
          <c:h val="0.5766031131939251"/>
        </c:manualLayout>
      </c:layout>
      <c:barChart>
        <c:barDir val="col"/>
        <c:grouping val="clustered"/>
        <c:varyColors val="0"/>
        <c:ser>
          <c:idx val="0"/>
          <c:order val="0"/>
          <c:tx>
            <c:strRef>
              <c:f>Inflation!$D$1</c:f>
              <c:strCache>
                <c:ptCount val="1"/>
                <c:pt idx="0">
                  <c:v>2022</c:v>
                </c:pt>
              </c:strCache>
            </c:strRef>
          </c:tx>
          <c:spPr>
            <a:solidFill>
              <a:schemeClr val="accent1"/>
            </a:solidFill>
            <a:ln>
              <a:noFill/>
            </a:ln>
            <a:effectLst/>
          </c:spPr>
          <c:invertIfNegative val="0"/>
          <c:cat>
            <c:strRef>
              <c:f>Inflation!$A$2:$A$17</c:f>
              <c:strCache>
                <c:ptCount val="16"/>
                <c:pt idx="0">
                  <c:v>Algeria</c:v>
                </c:pt>
                <c:pt idx="1">
                  <c:v>Angola</c:v>
                </c:pt>
                <c:pt idx="2">
                  <c:v>Burkina Faso</c:v>
                </c:pt>
                <c:pt idx="3">
                  <c:v>Cabo Verde</c:v>
                </c:pt>
                <c:pt idx="4">
                  <c:v>Congo, Dem. Rep. of the</c:v>
                </c:pt>
                <c:pt idx="5">
                  <c:v>Côte d'Ivoire</c:v>
                </c:pt>
                <c:pt idx="6">
                  <c:v>Egypt</c:v>
                </c:pt>
                <c:pt idx="7">
                  <c:v>Ethiopia</c:v>
                </c:pt>
                <c:pt idx="8">
                  <c:v>Gabon</c:v>
                </c:pt>
                <c:pt idx="9">
                  <c:v>Ghana</c:v>
                </c:pt>
                <c:pt idx="10">
                  <c:v>Madagascar</c:v>
                </c:pt>
                <c:pt idx="11">
                  <c:v>Nigeria</c:v>
                </c:pt>
                <c:pt idx="12">
                  <c:v>Rwanda</c:v>
                </c:pt>
                <c:pt idx="13">
                  <c:v>Sierra Leone</c:v>
                </c:pt>
                <c:pt idx="14">
                  <c:v>South Africa</c:v>
                </c:pt>
                <c:pt idx="15">
                  <c:v>Zambia</c:v>
                </c:pt>
              </c:strCache>
            </c:strRef>
          </c:cat>
          <c:val>
            <c:numRef>
              <c:f>Inflation!$D$2:$D$17</c:f>
              <c:numCache>
                <c:formatCode>General</c:formatCode>
                <c:ptCount val="16"/>
                <c:pt idx="0">
                  <c:v>9.6999999999999993</c:v>
                </c:pt>
                <c:pt idx="1">
                  <c:v>21.7</c:v>
                </c:pt>
                <c:pt idx="2">
                  <c:v>14.2</c:v>
                </c:pt>
                <c:pt idx="3">
                  <c:v>6.5</c:v>
                </c:pt>
                <c:pt idx="4">
                  <c:v>8.4</c:v>
                </c:pt>
                <c:pt idx="5">
                  <c:v>5.5</c:v>
                </c:pt>
                <c:pt idx="6">
                  <c:v>8.5</c:v>
                </c:pt>
                <c:pt idx="7">
                  <c:v>33.6</c:v>
                </c:pt>
                <c:pt idx="8">
                  <c:v>3.5</c:v>
                </c:pt>
                <c:pt idx="9">
                  <c:v>27.2</c:v>
                </c:pt>
                <c:pt idx="10">
                  <c:v>9.8000000000000007</c:v>
                </c:pt>
                <c:pt idx="11">
                  <c:v>18.899999999999999</c:v>
                </c:pt>
                <c:pt idx="12">
                  <c:v>9.5</c:v>
                </c:pt>
                <c:pt idx="13">
                  <c:v>25.9</c:v>
                </c:pt>
                <c:pt idx="14">
                  <c:v>6.7</c:v>
                </c:pt>
                <c:pt idx="15">
                  <c:v>12.5</c:v>
                </c:pt>
              </c:numCache>
            </c:numRef>
          </c:val>
          <c:extLst>
            <c:ext xmlns:c16="http://schemas.microsoft.com/office/drawing/2014/chart" uri="{C3380CC4-5D6E-409C-BE32-E72D297353CC}">
              <c16:uniqueId val="{00000000-F791-49C9-A5FA-AEEE833C14BE}"/>
            </c:ext>
          </c:extLst>
        </c:ser>
        <c:ser>
          <c:idx val="1"/>
          <c:order val="1"/>
          <c:tx>
            <c:strRef>
              <c:f>Inflation!$E$1</c:f>
              <c:strCache>
                <c:ptCount val="1"/>
                <c:pt idx="0">
                  <c:v>2023</c:v>
                </c:pt>
              </c:strCache>
            </c:strRef>
          </c:tx>
          <c:spPr>
            <a:solidFill>
              <a:schemeClr val="accent2"/>
            </a:solidFill>
            <a:ln>
              <a:noFill/>
            </a:ln>
            <a:effectLst/>
          </c:spPr>
          <c:invertIfNegative val="0"/>
          <c:cat>
            <c:strRef>
              <c:f>Inflation!$A$2:$A$17</c:f>
              <c:strCache>
                <c:ptCount val="16"/>
                <c:pt idx="0">
                  <c:v>Algeria</c:v>
                </c:pt>
                <c:pt idx="1">
                  <c:v>Angola</c:v>
                </c:pt>
                <c:pt idx="2">
                  <c:v>Burkina Faso</c:v>
                </c:pt>
                <c:pt idx="3">
                  <c:v>Cabo Verde</c:v>
                </c:pt>
                <c:pt idx="4">
                  <c:v>Congo, Dem. Rep. of the</c:v>
                </c:pt>
                <c:pt idx="5">
                  <c:v>Côte d'Ivoire</c:v>
                </c:pt>
                <c:pt idx="6">
                  <c:v>Egypt</c:v>
                </c:pt>
                <c:pt idx="7">
                  <c:v>Ethiopia</c:v>
                </c:pt>
                <c:pt idx="8">
                  <c:v>Gabon</c:v>
                </c:pt>
                <c:pt idx="9">
                  <c:v>Ghana</c:v>
                </c:pt>
                <c:pt idx="10">
                  <c:v>Madagascar</c:v>
                </c:pt>
                <c:pt idx="11">
                  <c:v>Nigeria</c:v>
                </c:pt>
                <c:pt idx="12">
                  <c:v>Rwanda</c:v>
                </c:pt>
                <c:pt idx="13">
                  <c:v>Sierra Leone</c:v>
                </c:pt>
                <c:pt idx="14">
                  <c:v>South Africa</c:v>
                </c:pt>
                <c:pt idx="15">
                  <c:v>Zambia</c:v>
                </c:pt>
              </c:strCache>
            </c:strRef>
          </c:cat>
          <c:val>
            <c:numRef>
              <c:f>Inflation!$E$2:$E$17</c:f>
              <c:numCache>
                <c:formatCode>General</c:formatCode>
                <c:ptCount val="16"/>
                <c:pt idx="0">
                  <c:v>8.6999999999999993</c:v>
                </c:pt>
                <c:pt idx="1">
                  <c:v>11.8</c:v>
                </c:pt>
                <c:pt idx="2">
                  <c:v>1.5</c:v>
                </c:pt>
                <c:pt idx="3">
                  <c:v>3.5</c:v>
                </c:pt>
                <c:pt idx="4">
                  <c:v>9.8000000000000007</c:v>
                </c:pt>
                <c:pt idx="5">
                  <c:v>4</c:v>
                </c:pt>
                <c:pt idx="6">
                  <c:v>12</c:v>
                </c:pt>
                <c:pt idx="7">
                  <c:v>28.6</c:v>
                </c:pt>
                <c:pt idx="8">
                  <c:v>3.2</c:v>
                </c:pt>
                <c:pt idx="9">
                  <c:v>20.9</c:v>
                </c:pt>
                <c:pt idx="10">
                  <c:v>8</c:v>
                </c:pt>
                <c:pt idx="11">
                  <c:v>17.3</c:v>
                </c:pt>
                <c:pt idx="12">
                  <c:v>8</c:v>
                </c:pt>
                <c:pt idx="13">
                  <c:v>26.8</c:v>
                </c:pt>
                <c:pt idx="14">
                  <c:v>5.0999999999999996</c:v>
                </c:pt>
                <c:pt idx="15">
                  <c:v>9.5</c:v>
                </c:pt>
              </c:numCache>
            </c:numRef>
          </c:val>
          <c:extLst>
            <c:ext xmlns:c16="http://schemas.microsoft.com/office/drawing/2014/chart" uri="{C3380CC4-5D6E-409C-BE32-E72D297353CC}">
              <c16:uniqueId val="{00000001-F791-49C9-A5FA-AEEE833C14BE}"/>
            </c:ext>
          </c:extLst>
        </c:ser>
        <c:ser>
          <c:idx val="2"/>
          <c:order val="2"/>
          <c:tx>
            <c:strRef>
              <c:f>Inflation!$F$1</c:f>
              <c:strCache>
                <c:ptCount val="1"/>
                <c:pt idx="0">
                  <c:v>2024</c:v>
                </c:pt>
              </c:strCache>
            </c:strRef>
          </c:tx>
          <c:spPr>
            <a:solidFill>
              <a:schemeClr val="accent3"/>
            </a:solidFill>
            <a:ln>
              <a:noFill/>
            </a:ln>
            <a:effectLst/>
          </c:spPr>
          <c:invertIfNegative val="0"/>
          <c:cat>
            <c:strRef>
              <c:f>Inflation!$A$2:$A$17</c:f>
              <c:strCache>
                <c:ptCount val="16"/>
                <c:pt idx="0">
                  <c:v>Algeria</c:v>
                </c:pt>
                <c:pt idx="1">
                  <c:v>Angola</c:v>
                </c:pt>
                <c:pt idx="2">
                  <c:v>Burkina Faso</c:v>
                </c:pt>
                <c:pt idx="3">
                  <c:v>Cabo Verde</c:v>
                </c:pt>
                <c:pt idx="4">
                  <c:v>Congo, Dem. Rep. of the</c:v>
                </c:pt>
                <c:pt idx="5">
                  <c:v>Côte d'Ivoire</c:v>
                </c:pt>
                <c:pt idx="6">
                  <c:v>Egypt</c:v>
                </c:pt>
                <c:pt idx="7">
                  <c:v>Ethiopia</c:v>
                </c:pt>
                <c:pt idx="8">
                  <c:v>Gabon</c:v>
                </c:pt>
                <c:pt idx="9">
                  <c:v>Ghana</c:v>
                </c:pt>
                <c:pt idx="10">
                  <c:v>Madagascar</c:v>
                </c:pt>
                <c:pt idx="11">
                  <c:v>Nigeria</c:v>
                </c:pt>
                <c:pt idx="12">
                  <c:v>Rwanda</c:v>
                </c:pt>
                <c:pt idx="13">
                  <c:v>Sierra Leone</c:v>
                </c:pt>
                <c:pt idx="14">
                  <c:v>South Africa</c:v>
                </c:pt>
                <c:pt idx="15">
                  <c:v>Zambia</c:v>
                </c:pt>
              </c:strCache>
            </c:strRef>
          </c:cat>
          <c:val>
            <c:numRef>
              <c:f>Inflation!$F$2:$F$17</c:f>
              <c:numCache>
                <c:formatCode>General</c:formatCode>
                <c:ptCount val="16"/>
                <c:pt idx="0">
                  <c:v>9.3000000000000007</c:v>
                </c:pt>
                <c:pt idx="1">
                  <c:v>9.9</c:v>
                </c:pt>
                <c:pt idx="2">
                  <c:v>1</c:v>
                </c:pt>
                <c:pt idx="3">
                  <c:v>2</c:v>
                </c:pt>
                <c:pt idx="4">
                  <c:v>5.6</c:v>
                </c:pt>
                <c:pt idx="5">
                  <c:v>1.8</c:v>
                </c:pt>
                <c:pt idx="6">
                  <c:v>8</c:v>
                </c:pt>
                <c:pt idx="7">
                  <c:v>21.1</c:v>
                </c:pt>
                <c:pt idx="8">
                  <c:v>2.5</c:v>
                </c:pt>
                <c:pt idx="9">
                  <c:v>14.7</c:v>
                </c:pt>
                <c:pt idx="10">
                  <c:v>7.4</c:v>
                </c:pt>
                <c:pt idx="11">
                  <c:v>12.6</c:v>
                </c:pt>
                <c:pt idx="12">
                  <c:v>5</c:v>
                </c:pt>
                <c:pt idx="13">
                  <c:v>20.7</c:v>
                </c:pt>
                <c:pt idx="14">
                  <c:v>4.7</c:v>
                </c:pt>
                <c:pt idx="15">
                  <c:v>7.7</c:v>
                </c:pt>
              </c:numCache>
            </c:numRef>
          </c:val>
          <c:extLst>
            <c:ext xmlns:c16="http://schemas.microsoft.com/office/drawing/2014/chart" uri="{C3380CC4-5D6E-409C-BE32-E72D297353CC}">
              <c16:uniqueId val="{00000002-F791-49C9-A5FA-AEEE833C14BE}"/>
            </c:ext>
          </c:extLst>
        </c:ser>
        <c:ser>
          <c:idx val="3"/>
          <c:order val="3"/>
          <c:tx>
            <c:strRef>
              <c:f>Inflation!$G$1</c:f>
              <c:strCache>
                <c:ptCount val="1"/>
                <c:pt idx="0">
                  <c:v>2025</c:v>
                </c:pt>
              </c:strCache>
            </c:strRef>
          </c:tx>
          <c:spPr>
            <a:solidFill>
              <a:schemeClr val="accent4"/>
            </a:solidFill>
            <a:ln>
              <a:noFill/>
            </a:ln>
            <a:effectLst/>
          </c:spPr>
          <c:invertIfNegative val="0"/>
          <c:cat>
            <c:strRef>
              <c:f>Inflation!$A$2:$A$17</c:f>
              <c:strCache>
                <c:ptCount val="16"/>
                <c:pt idx="0">
                  <c:v>Algeria</c:v>
                </c:pt>
                <c:pt idx="1">
                  <c:v>Angola</c:v>
                </c:pt>
                <c:pt idx="2">
                  <c:v>Burkina Faso</c:v>
                </c:pt>
                <c:pt idx="3">
                  <c:v>Cabo Verde</c:v>
                </c:pt>
                <c:pt idx="4">
                  <c:v>Congo, Dem. Rep. of the</c:v>
                </c:pt>
                <c:pt idx="5">
                  <c:v>Côte d'Ivoire</c:v>
                </c:pt>
                <c:pt idx="6">
                  <c:v>Egypt</c:v>
                </c:pt>
                <c:pt idx="7">
                  <c:v>Ethiopia</c:v>
                </c:pt>
                <c:pt idx="8">
                  <c:v>Gabon</c:v>
                </c:pt>
                <c:pt idx="9">
                  <c:v>Ghana</c:v>
                </c:pt>
                <c:pt idx="10">
                  <c:v>Madagascar</c:v>
                </c:pt>
                <c:pt idx="11">
                  <c:v>Nigeria</c:v>
                </c:pt>
                <c:pt idx="12">
                  <c:v>Rwanda</c:v>
                </c:pt>
                <c:pt idx="13">
                  <c:v>Sierra Leone</c:v>
                </c:pt>
                <c:pt idx="14">
                  <c:v>South Africa</c:v>
                </c:pt>
                <c:pt idx="15">
                  <c:v>Zambia</c:v>
                </c:pt>
              </c:strCache>
            </c:strRef>
          </c:cat>
          <c:val>
            <c:numRef>
              <c:f>Inflation!$G$2:$G$17</c:f>
              <c:numCache>
                <c:formatCode>General</c:formatCode>
                <c:ptCount val="16"/>
                <c:pt idx="0">
                  <c:v>10.4</c:v>
                </c:pt>
                <c:pt idx="1">
                  <c:v>7.9</c:v>
                </c:pt>
                <c:pt idx="2">
                  <c:v>2</c:v>
                </c:pt>
                <c:pt idx="3">
                  <c:v>2</c:v>
                </c:pt>
                <c:pt idx="4">
                  <c:v>5.9</c:v>
                </c:pt>
                <c:pt idx="5">
                  <c:v>1.7</c:v>
                </c:pt>
                <c:pt idx="6">
                  <c:v>7.1</c:v>
                </c:pt>
                <c:pt idx="7">
                  <c:v>14.4</c:v>
                </c:pt>
                <c:pt idx="8">
                  <c:v>2.2000000000000002</c:v>
                </c:pt>
                <c:pt idx="9">
                  <c:v>10</c:v>
                </c:pt>
                <c:pt idx="10">
                  <c:v>6.9</c:v>
                </c:pt>
                <c:pt idx="11">
                  <c:v>11.5</c:v>
                </c:pt>
                <c:pt idx="12">
                  <c:v>5</c:v>
                </c:pt>
                <c:pt idx="13">
                  <c:v>16.100000000000001</c:v>
                </c:pt>
                <c:pt idx="14">
                  <c:v>4.5</c:v>
                </c:pt>
                <c:pt idx="15">
                  <c:v>7.1</c:v>
                </c:pt>
              </c:numCache>
            </c:numRef>
          </c:val>
          <c:extLst>
            <c:ext xmlns:c16="http://schemas.microsoft.com/office/drawing/2014/chart" uri="{C3380CC4-5D6E-409C-BE32-E72D297353CC}">
              <c16:uniqueId val="{00000003-F791-49C9-A5FA-AEEE833C14BE}"/>
            </c:ext>
          </c:extLst>
        </c:ser>
        <c:dLbls>
          <c:showLegendKey val="0"/>
          <c:showVal val="0"/>
          <c:showCatName val="0"/>
          <c:showSerName val="0"/>
          <c:showPercent val="0"/>
          <c:showBubbleSize val="0"/>
        </c:dLbls>
        <c:gapWidth val="219"/>
        <c:overlap val="-27"/>
        <c:axId val="590609023"/>
        <c:axId val="590612767"/>
      </c:barChart>
      <c:catAx>
        <c:axId val="590609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90612767"/>
        <c:crosses val="autoZero"/>
        <c:auto val="1"/>
        <c:lblAlgn val="ctr"/>
        <c:lblOffset val="100"/>
        <c:noMultiLvlLbl val="0"/>
      </c:catAx>
      <c:valAx>
        <c:axId val="590612767"/>
        <c:scaling>
          <c:orientation val="minMax"/>
          <c:max val="35"/>
        </c:scaling>
        <c:delete val="0"/>
        <c:axPos val="l"/>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t>Percent (%)</a:t>
                </a:r>
              </a:p>
            </c:rich>
          </c:tx>
          <c:layout>
            <c:manualLayout>
              <c:xMode val="edge"/>
              <c:yMode val="edge"/>
              <c:x val="9.4983210897520466E-3"/>
              <c:y val="0.30207313126955021"/>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90609023"/>
        <c:crosses val="autoZero"/>
        <c:crossBetween val="between"/>
      </c:valAx>
      <c:spPr>
        <a:noFill/>
        <a:ln>
          <a:noFill/>
        </a:ln>
        <a:effectLst/>
      </c:spPr>
    </c:plotArea>
    <c:legend>
      <c:legendPos val="b"/>
      <c:layout>
        <c:manualLayout>
          <c:xMode val="edge"/>
          <c:yMode val="edge"/>
          <c:x val="0.35263970576689213"/>
          <c:y val="0.88752393779510441"/>
          <c:w val="0.29915205591545685"/>
          <c:h val="7.3354132189681467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b="1">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622089175315899E-2"/>
          <c:y val="0.10299795413430558"/>
          <c:w val="0.91437791082468411"/>
          <c:h val="0.45303727019770873"/>
        </c:manualLayout>
      </c:layout>
      <c:barChart>
        <c:barDir val="col"/>
        <c:grouping val="clustered"/>
        <c:varyColors val="0"/>
        <c:ser>
          <c:idx val="0"/>
          <c:order val="0"/>
          <c:tx>
            <c:strRef>
              <c:f>EX!$C$1</c:f>
              <c:strCache>
                <c:ptCount val="1"/>
                <c:pt idx="0">
                  <c:v>2020-2021</c:v>
                </c:pt>
              </c:strCache>
            </c:strRef>
          </c:tx>
          <c:spPr>
            <a:solidFill>
              <a:schemeClr val="accent1"/>
            </a:solidFill>
            <a:ln>
              <a:noFill/>
            </a:ln>
            <a:effectLst>
              <a:outerShdw blurRad="57150" dist="19050" dir="5400000" algn="ctr" rotWithShape="0">
                <a:srgbClr val="000000">
                  <a:alpha val="63000"/>
                </a:srgbClr>
              </a:outerShdw>
            </a:effectLst>
          </c:spPr>
          <c:invertIfNegative val="0"/>
          <c:cat>
            <c:multiLvlStrRef>
              <c:f>EX!$A$2:$B$16</c:f>
              <c:multiLvlStrCache>
                <c:ptCount val="14"/>
                <c:lvl>
                  <c:pt idx="0">
                    <c:v>Algeria</c:v>
                  </c:pt>
                  <c:pt idx="1">
                    <c:v>Egypt</c:v>
                  </c:pt>
                  <c:pt idx="2">
                    <c:v>Nigeria</c:v>
                  </c:pt>
                  <c:pt idx="3">
                    <c:v>Botswana</c:v>
                  </c:pt>
                  <c:pt idx="4">
                    <c:v>Congo, Dem. Rep. of the</c:v>
                  </c:pt>
                  <c:pt idx="5">
                    <c:v>Ghana</c:v>
                  </c:pt>
                  <c:pt idx="6">
                    <c:v>Namibia</c:v>
                  </c:pt>
                  <c:pt idx="7">
                    <c:v>South Africa</c:v>
                  </c:pt>
                  <c:pt idx="8">
                    <c:v>Tanzania, United Rep. of</c:v>
                  </c:pt>
                  <c:pt idx="9">
                    <c:v>Cabo Verde</c:v>
                  </c:pt>
                  <c:pt idx="10">
                    <c:v>Mauritius</c:v>
                  </c:pt>
                  <c:pt idx="11">
                    <c:v>Seychelles</c:v>
                  </c:pt>
                  <c:pt idx="12">
                    <c:v>CEMAC</c:v>
                  </c:pt>
                  <c:pt idx="13">
                    <c:v>WAEMU</c:v>
                  </c:pt>
                </c:lvl>
                <c:lvl>
                  <c:pt idx="0">
                    <c:v>Oil exporter</c:v>
                  </c:pt>
                  <c:pt idx="5">
                    <c:v>Other resource intensive</c:v>
                  </c:pt>
                  <c:pt idx="9">
                    <c:v>Tourism dependent</c:v>
                  </c:pt>
                  <c:pt idx="12">
                    <c:v>Monetary Unions</c:v>
                  </c:pt>
                </c:lvl>
              </c:multiLvlStrCache>
            </c:multiLvlStrRef>
          </c:cat>
          <c:val>
            <c:numRef>
              <c:f>EX!$C$2:$C$15</c:f>
              <c:numCache>
                <c:formatCode>#,##0.00</c:formatCode>
                <c:ptCount val="14"/>
                <c:pt idx="0">
                  <c:v>6.5368887157058824</c:v>
                </c:pt>
                <c:pt idx="1">
                  <c:v>-0.72748512603825977</c:v>
                </c:pt>
                <c:pt idx="2" formatCode="General">
                  <c:v>10.56</c:v>
                </c:pt>
                <c:pt idx="3" formatCode="General">
                  <c:v>-3.2208061253369058</c:v>
                </c:pt>
                <c:pt idx="4" formatCode="General">
                  <c:v>7.4694859284048176</c:v>
                </c:pt>
                <c:pt idx="5" formatCode="General">
                  <c:v>3.7527271644192117</c:v>
                </c:pt>
                <c:pt idx="6" formatCode="General">
                  <c:v>-10.232426533413975</c:v>
                </c:pt>
                <c:pt idx="7" formatCode="General">
                  <c:v>-10.209711503539797</c:v>
                </c:pt>
                <c:pt idx="8" formatCode="General">
                  <c:v>0.15770903401395309</c:v>
                </c:pt>
                <c:pt idx="9" formatCode="General">
                  <c:v>-3.69608236102974</c:v>
                </c:pt>
                <c:pt idx="10" formatCode="General">
                  <c:v>5.9603120277056831</c:v>
                </c:pt>
                <c:pt idx="11" formatCode="General">
                  <c:v>-3.9508156754081147</c:v>
                </c:pt>
                <c:pt idx="12">
                  <c:v>-3.6580683534393796</c:v>
                </c:pt>
                <c:pt idx="13">
                  <c:v>-3.6580683534393796</c:v>
                </c:pt>
              </c:numCache>
            </c:numRef>
          </c:val>
          <c:extLst>
            <c:ext xmlns:c16="http://schemas.microsoft.com/office/drawing/2014/chart" uri="{C3380CC4-5D6E-409C-BE32-E72D297353CC}">
              <c16:uniqueId val="{00000000-CCC3-43CA-8834-B345DD66B621}"/>
            </c:ext>
          </c:extLst>
        </c:ser>
        <c:dLbls>
          <c:showLegendKey val="0"/>
          <c:showVal val="0"/>
          <c:showCatName val="0"/>
          <c:showSerName val="0"/>
          <c:showPercent val="0"/>
          <c:showBubbleSize val="0"/>
        </c:dLbls>
        <c:gapWidth val="269"/>
        <c:overlap val="-27"/>
        <c:axId val="357191551"/>
        <c:axId val="1"/>
      </c:barChart>
      <c:scatterChart>
        <c:scatterStyle val="lineMarker"/>
        <c:varyColors val="0"/>
        <c:ser>
          <c:idx val="1"/>
          <c:order val="1"/>
          <c:tx>
            <c:strRef>
              <c:f>EX!$D$1</c:f>
              <c:strCache>
                <c:ptCount val="1"/>
                <c:pt idx="0">
                  <c:v>Jan-Nov 2022</c:v>
                </c:pt>
              </c:strCache>
            </c:strRef>
          </c:tx>
          <c:spPr>
            <a:ln w="25400" cap="rnd" cmpd="sng" algn="ctr">
              <a:noFill/>
              <a:prstDash val="solid"/>
              <a:round/>
            </a:ln>
            <a:effectLst>
              <a:outerShdw blurRad="57150" dist="19050" dir="5400000" algn="ctr" rotWithShape="0">
                <a:srgbClr val="000000">
                  <a:alpha val="63000"/>
                </a:srgbClr>
              </a:outerShdw>
            </a:effectLst>
          </c:spPr>
          <c:marker>
            <c:symbol val="circle"/>
            <c:size val="6"/>
            <c:spPr>
              <a:solidFill>
                <a:schemeClr val="accent2"/>
              </a:solidFill>
              <a:ln w="6350" cap="flat" cmpd="sng" algn="ctr">
                <a:solidFill>
                  <a:schemeClr val="accent2"/>
                </a:solidFill>
                <a:prstDash val="solid"/>
                <a:round/>
              </a:ln>
              <a:effectLst>
                <a:outerShdw blurRad="57150" dist="19050" dir="5400000" algn="ctr" rotWithShape="0">
                  <a:srgbClr val="000000">
                    <a:alpha val="63000"/>
                  </a:srgbClr>
                </a:outerShdw>
              </a:effectLst>
            </c:spPr>
          </c:marker>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xVal>
            <c:multiLvlStrRef>
              <c:f>EX!$A$2:$B$16</c:f>
              <c:multiLvlStrCache>
                <c:ptCount val="14"/>
                <c:lvl>
                  <c:pt idx="0">
                    <c:v>Algeria</c:v>
                  </c:pt>
                  <c:pt idx="1">
                    <c:v>Egypt</c:v>
                  </c:pt>
                  <c:pt idx="2">
                    <c:v>Nigeria</c:v>
                  </c:pt>
                  <c:pt idx="3">
                    <c:v>Botswana</c:v>
                  </c:pt>
                  <c:pt idx="4">
                    <c:v>Congo, Dem. Rep. of the</c:v>
                  </c:pt>
                  <c:pt idx="5">
                    <c:v>Ghana</c:v>
                  </c:pt>
                  <c:pt idx="6">
                    <c:v>Namibia</c:v>
                  </c:pt>
                  <c:pt idx="7">
                    <c:v>South Africa</c:v>
                  </c:pt>
                  <c:pt idx="8">
                    <c:v>Tanzania, United Rep. of</c:v>
                  </c:pt>
                  <c:pt idx="9">
                    <c:v>Cabo Verde</c:v>
                  </c:pt>
                  <c:pt idx="10">
                    <c:v>Mauritius</c:v>
                  </c:pt>
                  <c:pt idx="11">
                    <c:v>Seychelles</c:v>
                  </c:pt>
                  <c:pt idx="12">
                    <c:v>CEMAC</c:v>
                  </c:pt>
                  <c:pt idx="13">
                    <c:v>WAEMU</c:v>
                  </c:pt>
                </c:lvl>
                <c:lvl>
                  <c:pt idx="0">
                    <c:v>Oil exporter</c:v>
                  </c:pt>
                  <c:pt idx="5">
                    <c:v>Other resource intensive</c:v>
                  </c:pt>
                  <c:pt idx="9">
                    <c:v>Tourism dependent</c:v>
                  </c:pt>
                  <c:pt idx="12">
                    <c:v>Monetary Unions</c:v>
                  </c:pt>
                </c:lvl>
              </c:multiLvlStrCache>
            </c:multiLvlStrRef>
          </c:xVal>
          <c:yVal>
            <c:numRef>
              <c:f>EX!$D$2:$D$15</c:f>
              <c:numCache>
                <c:formatCode>General</c:formatCode>
                <c:ptCount val="14"/>
                <c:pt idx="0">
                  <c:v>-0.20939736984862753</c:v>
                </c:pt>
                <c:pt idx="1">
                  <c:v>55.848484577593474</c:v>
                </c:pt>
                <c:pt idx="2">
                  <c:v>7.5038639980983106</c:v>
                </c:pt>
                <c:pt idx="3">
                  <c:v>12.70408822642484</c:v>
                </c:pt>
                <c:pt idx="4">
                  <c:v>0.62477513576482513</c:v>
                </c:pt>
                <c:pt idx="5">
                  <c:v>117.506322374551</c:v>
                </c:pt>
                <c:pt idx="6">
                  <c:v>12.835674447428232</c:v>
                </c:pt>
                <c:pt idx="7">
                  <c:v>12.835980019769721</c:v>
                </c:pt>
                <c:pt idx="8">
                  <c:v>1.3085995367933161</c:v>
                </c:pt>
                <c:pt idx="9">
                  <c:v>11.166550501530407</c:v>
                </c:pt>
                <c:pt idx="10">
                  <c:v>0.98412603783795305</c:v>
                </c:pt>
                <c:pt idx="11">
                  <c:v>-2.0268723405247036</c:v>
                </c:pt>
                <c:pt idx="12">
                  <c:v>10.912397824899363</c:v>
                </c:pt>
                <c:pt idx="13">
                  <c:v>10.912397824899363</c:v>
                </c:pt>
              </c:numCache>
            </c:numRef>
          </c:yVal>
          <c:smooth val="0"/>
          <c:extLst>
            <c:ext xmlns:c16="http://schemas.microsoft.com/office/drawing/2014/chart" uri="{C3380CC4-5D6E-409C-BE32-E72D297353CC}">
              <c16:uniqueId val="{00000001-CCC3-43CA-8834-B345DD66B621}"/>
            </c:ext>
          </c:extLst>
        </c:ser>
        <c:dLbls>
          <c:showLegendKey val="0"/>
          <c:showVal val="0"/>
          <c:showCatName val="0"/>
          <c:showSerName val="0"/>
          <c:showPercent val="0"/>
          <c:showBubbleSize val="0"/>
        </c:dLbls>
        <c:axId val="357191551"/>
        <c:axId val="1"/>
      </c:scatterChart>
      <c:catAx>
        <c:axId val="357191551"/>
        <c:scaling>
          <c:orientation val="minMax"/>
        </c:scaling>
        <c:delete val="0"/>
        <c:axPos val="b"/>
        <c:numFmt formatCode="General" sourceLinked="1"/>
        <c:majorTickMark val="none"/>
        <c:minorTickMark val="none"/>
        <c:tickLblPos val="low"/>
        <c:spPr>
          <a:noFill/>
          <a:ln w="12700"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
        <c:crosses val="autoZero"/>
        <c:auto val="1"/>
        <c:lblAlgn val="ctr"/>
        <c:lblOffset val="100"/>
        <c:noMultiLvlLbl val="0"/>
      </c:catAx>
      <c:valAx>
        <c:axId val="1"/>
        <c:scaling>
          <c:orientation val="minMax"/>
          <c:max val="120"/>
          <c:min val="-2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r>
                  <a:rPr lang="en-GB" dirty="0"/>
                  <a:t>Percentage change (local currency vs US$)</a:t>
                </a:r>
              </a:p>
              <a:p>
                <a:pPr>
                  <a:defRPr/>
                </a:pPr>
                <a:endParaRPr lang="en-GB" dirty="0"/>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0" sourceLinked="0"/>
        <c:majorTickMark val="none"/>
        <c:minorTickMark val="none"/>
        <c:tickLblPos val="nextTo"/>
        <c:spPr>
          <a:noFill/>
          <a:ln w="6350" cap="flat" cmpd="sng" algn="ctr">
            <a:no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57191551"/>
        <c:crosses val="autoZero"/>
        <c:crossBetween val="between"/>
        <c:majorUnit val="10"/>
      </c:valAx>
      <c:spPr>
        <a:noFill/>
        <a:ln w="25400">
          <a:noFill/>
        </a:ln>
        <a:effectLst/>
      </c:spPr>
    </c:plotArea>
    <c:legend>
      <c:legendPos val="b"/>
      <c:legendEntry>
        <c:idx val="0"/>
        <c:txPr>
          <a:bodyPr rot="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Entry>
      <c:layout>
        <c:manualLayout>
          <c:xMode val="edge"/>
          <c:yMode val="edge"/>
          <c:x val="0.68440981000059253"/>
          <c:y val="9.312680252393582E-2"/>
          <c:w val="0.28006861035659258"/>
          <c:h val="4.6826659626947639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a:lstStyle/>
    <a:p>
      <a:pPr>
        <a:defRPr sz="1200">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963025195062876"/>
          <c:y val="8.0277498352353524E-2"/>
          <c:w val="0.78644418028904162"/>
          <c:h val="0.7119473437913284"/>
        </c:manualLayout>
      </c:layout>
      <c:barChart>
        <c:barDir val="col"/>
        <c:grouping val="clustered"/>
        <c:varyColors val="0"/>
        <c:ser>
          <c:idx val="0"/>
          <c:order val="0"/>
          <c:tx>
            <c:strRef>
              <c:f>'Section F'!$C$16</c:f>
              <c:strCache>
                <c:ptCount val="1"/>
                <c:pt idx="0">
                  <c:v>Total Trade</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Pt>
            <c:idx val="1"/>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80F0-4718-AC90-4EAE4982496B}"/>
              </c:ext>
            </c:extLst>
          </c:dPt>
          <c:dPt>
            <c:idx val="2"/>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80F0-4718-AC90-4EAE4982496B}"/>
              </c:ext>
            </c:extLst>
          </c:dPt>
          <c:dPt>
            <c:idx val="3"/>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80F0-4718-AC90-4EAE4982496B}"/>
              </c:ext>
            </c:extLst>
          </c:dPt>
          <c:dPt>
            <c:idx val="4"/>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80F0-4718-AC90-4EAE4982496B}"/>
              </c:ext>
            </c:extLst>
          </c:dPt>
          <c:dPt>
            <c:idx val="5"/>
            <c:invertIfNegative val="0"/>
            <c:bubble3D val="0"/>
            <c:extLst>
              <c:ext xmlns:c16="http://schemas.microsoft.com/office/drawing/2014/chart" uri="{C3380CC4-5D6E-409C-BE32-E72D297353CC}">
                <c16:uniqueId val="{00000008-80F0-4718-AC90-4EAE4982496B}"/>
              </c:ext>
            </c:extLst>
          </c:dPt>
          <c:cat>
            <c:strRef>
              <c:f>'Section F'!$D$15:$I$15</c:f>
              <c:strCache>
                <c:ptCount val="6"/>
                <c:pt idx="0">
                  <c:v>2016</c:v>
                </c:pt>
                <c:pt idx="1">
                  <c:v>2017</c:v>
                </c:pt>
                <c:pt idx="2">
                  <c:v>2018</c:v>
                </c:pt>
                <c:pt idx="3">
                  <c:v>2019</c:v>
                </c:pt>
                <c:pt idx="4">
                  <c:v>2020</c:v>
                </c:pt>
                <c:pt idx="5">
                  <c:v>2021</c:v>
                </c:pt>
              </c:strCache>
            </c:strRef>
          </c:cat>
          <c:val>
            <c:numRef>
              <c:f>'Section F'!$D$16:$I$16</c:f>
              <c:numCache>
                <c:formatCode>_("$"* #,##0.00_);_("$"* \(#,##0.00\);_("$"* "-"??_);_(@_)</c:formatCode>
                <c:ptCount val="6"/>
                <c:pt idx="0">
                  <c:v>843593910241</c:v>
                </c:pt>
                <c:pt idx="1">
                  <c:v>947925286940</c:v>
                </c:pt>
                <c:pt idx="2">
                  <c:v>1079427472696</c:v>
                </c:pt>
                <c:pt idx="3">
                  <c:v>1060396206555</c:v>
                </c:pt>
                <c:pt idx="4">
                  <c:v>872963387571</c:v>
                </c:pt>
                <c:pt idx="5">
                  <c:v>1171116040703</c:v>
                </c:pt>
              </c:numCache>
            </c:numRef>
          </c:val>
          <c:extLst>
            <c:ext xmlns:c16="http://schemas.microsoft.com/office/drawing/2014/chart" uri="{C3380CC4-5D6E-409C-BE32-E72D297353CC}">
              <c16:uniqueId val="{00000009-80F0-4718-AC90-4EAE4982496B}"/>
            </c:ext>
          </c:extLst>
        </c:ser>
        <c:dLbls>
          <c:showLegendKey val="0"/>
          <c:showVal val="0"/>
          <c:showCatName val="0"/>
          <c:showSerName val="0"/>
          <c:showPercent val="0"/>
          <c:showBubbleSize val="0"/>
        </c:dLbls>
        <c:gapWidth val="0"/>
        <c:overlap val="-27"/>
        <c:axId val="1081869695"/>
        <c:axId val="1081773807"/>
      </c:barChart>
      <c:lineChart>
        <c:grouping val="standard"/>
        <c:varyColors val="0"/>
        <c:ser>
          <c:idx val="1"/>
          <c:order val="1"/>
          <c:tx>
            <c:strRef>
              <c:f>'Section F'!$C$17</c:f>
              <c:strCache>
                <c:ptCount val="1"/>
                <c:pt idx="0">
                  <c:v>Growth Rate YOY</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strRef>
              <c:f>'Section F'!$D$15:$I$15</c:f>
              <c:strCache>
                <c:ptCount val="6"/>
                <c:pt idx="0">
                  <c:v>2016</c:v>
                </c:pt>
                <c:pt idx="1">
                  <c:v>2017</c:v>
                </c:pt>
                <c:pt idx="2">
                  <c:v>2018</c:v>
                </c:pt>
                <c:pt idx="3">
                  <c:v>2019</c:v>
                </c:pt>
                <c:pt idx="4">
                  <c:v>2020</c:v>
                </c:pt>
                <c:pt idx="5">
                  <c:v>2021</c:v>
                </c:pt>
              </c:strCache>
            </c:strRef>
          </c:cat>
          <c:val>
            <c:numRef>
              <c:f>'Section F'!$D$17:$I$17</c:f>
              <c:numCache>
                <c:formatCode>0%</c:formatCode>
                <c:ptCount val="6"/>
                <c:pt idx="1">
                  <c:v>0.12367488128167539</c:v>
                </c:pt>
                <c:pt idx="2">
                  <c:v>0.13872631901244298</c:v>
                </c:pt>
                <c:pt idx="3">
                  <c:v>-1.7630889172634379E-2</c:v>
                </c:pt>
                <c:pt idx="4">
                  <c:v>-0.17675734581598426</c:v>
                </c:pt>
                <c:pt idx="5">
                  <c:v>0.34154084509958971</c:v>
                </c:pt>
              </c:numCache>
            </c:numRef>
          </c:val>
          <c:smooth val="1"/>
          <c:extLst>
            <c:ext xmlns:c16="http://schemas.microsoft.com/office/drawing/2014/chart" uri="{C3380CC4-5D6E-409C-BE32-E72D297353CC}">
              <c16:uniqueId val="{0000000A-80F0-4718-AC90-4EAE4982496B}"/>
            </c:ext>
          </c:extLst>
        </c:ser>
        <c:dLbls>
          <c:showLegendKey val="0"/>
          <c:showVal val="0"/>
          <c:showCatName val="0"/>
          <c:showSerName val="0"/>
          <c:showPercent val="0"/>
          <c:showBubbleSize val="0"/>
        </c:dLbls>
        <c:marker val="1"/>
        <c:smooth val="0"/>
        <c:axId val="649450831"/>
        <c:axId val="649602431"/>
      </c:lineChart>
      <c:catAx>
        <c:axId val="1081869695"/>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081773807"/>
        <c:crosses val="autoZero"/>
        <c:auto val="1"/>
        <c:lblAlgn val="ctr"/>
        <c:lblOffset val="100"/>
        <c:noMultiLvlLbl val="0"/>
      </c:catAx>
      <c:valAx>
        <c:axId val="1081773807"/>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081869695"/>
        <c:crosses val="autoZero"/>
        <c:crossBetween val="between"/>
        <c:dispUnits>
          <c:builtInUnit val="billions"/>
          <c:dispUnitsLbl>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ispUnitsLbl>
        </c:dispUnits>
      </c:valAx>
      <c:valAx>
        <c:axId val="649602431"/>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49450831"/>
        <c:crosses val="max"/>
        <c:crossBetween val="between"/>
      </c:valAx>
      <c:catAx>
        <c:axId val="649450831"/>
        <c:scaling>
          <c:orientation val="minMax"/>
        </c:scaling>
        <c:delete val="1"/>
        <c:axPos val="b"/>
        <c:numFmt formatCode="General" sourceLinked="1"/>
        <c:majorTickMark val="none"/>
        <c:minorTickMark val="none"/>
        <c:tickLblPos val="nextTo"/>
        <c:crossAx val="649602431"/>
        <c:crosses val="autoZero"/>
        <c:auto val="1"/>
        <c:lblAlgn val="ctr"/>
        <c:lblOffset val="100"/>
        <c:noMultiLvlLbl val="0"/>
      </c:catAx>
      <c:spPr>
        <a:noFill/>
        <a:ln>
          <a:noFill/>
        </a:ln>
        <a:effectLst/>
      </c:spPr>
    </c:plotArea>
    <c:legend>
      <c:legendPos val="b"/>
      <c:legendEntry>
        <c:idx val="0"/>
        <c:delete val="1"/>
      </c:legendEntry>
      <c:layout>
        <c:manualLayout>
          <c:xMode val="edge"/>
          <c:yMode val="edge"/>
          <c:x val="0.38117776293588301"/>
          <c:y val="0.87661437669128572"/>
          <c:w val="0.23764440909131535"/>
          <c:h val="8.7209912714399068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b="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982693722982116E-2"/>
          <c:y val="5.687009197590983E-2"/>
          <c:w val="0.8822352774934703"/>
          <c:h val="0.66301146317325299"/>
        </c:manualLayout>
      </c:layout>
      <c:barChart>
        <c:barDir val="col"/>
        <c:grouping val="percentStacked"/>
        <c:varyColors val="0"/>
        <c:ser>
          <c:idx val="0"/>
          <c:order val="0"/>
          <c:tx>
            <c:v>Agrifood</c:v>
          </c:tx>
          <c:spPr>
            <a:solidFill>
              <a:schemeClr val="accent1"/>
            </a:solidFill>
            <a:ln>
              <a:noFill/>
            </a:ln>
            <a:effectLst/>
          </c:spPr>
          <c:invertIfNegative val="0"/>
          <c:cat>
            <c:strLit>
              <c:ptCount val="20"/>
              <c:pt idx="0">
                <c:v>AFRICA AVERAGE</c:v>
              </c:pt>
              <c:pt idx="1">
                <c:v>Benin</c:v>
              </c:pt>
              <c:pt idx="2">
                <c:v>Cameroon</c:v>
              </c:pt>
              <c:pt idx="3">
                <c:v>Cote d'Ivoire</c:v>
              </c:pt>
              <c:pt idx="4">
                <c:v>Egypt</c:v>
              </c:pt>
              <c:pt idx="5">
                <c:v>Ethiopia</c:v>
              </c:pt>
              <c:pt idx="6">
                <c:v>Ghana</c:v>
              </c:pt>
              <c:pt idx="7">
                <c:v>Kenya</c:v>
              </c:pt>
              <c:pt idx="8">
                <c:v>Mauritius</c:v>
              </c:pt>
              <c:pt idx="9">
                <c:v>Morocco</c:v>
              </c:pt>
              <c:pt idx="10">
                <c:v>Mozambique</c:v>
              </c:pt>
              <c:pt idx="11">
                <c:v>Namibia</c:v>
              </c:pt>
              <c:pt idx="12">
                <c:v>Nigeria</c:v>
              </c:pt>
              <c:pt idx="13">
                <c:v>Rwanda</c:v>
              </c:pt>
              <c:pt idx="14">
                <c:v>Senegal</c:v>
              </c:pt>
              <c:pt idx="15">
                <c:v>South Africa</c:v>
              </c:pt>
              <c:pt idx="16">
                <c:v>Tanzania</c:v>
              </c:pt>
              <c:pt idx="17">
                <c:v>Uganda</c:v>
              </c:pt>
              <c:pt idx="18">
                <c:v>Zimbabwe</c:v>
              </c:pt>
              <c:pt idx="19">
                <c:v>Rest of Africa</c:v>
              </c:pt>
            </c:strLit>
          </c:cat>
          <c:val>
            <c:numLit>
              <c:formatCode>General</c:formatCode>
              <c:ptCount val="20"/>
              <c:pt idx="0">
                <c:v>20.275859577661279</c:v>
              </c:pt>
              <c:pt idx="1">
                <c:v>15.478613478640826</c:v>
              </c:pt>
              <c:pt idx="2">
                <c:v>1.6034771939056769</c:v>
              </c:pt>
              <c:pt idx="3">
                <c:v>12.423594710477547</c:v>
              </c:pt>
              <c:pt idx="4">
                <c:v>21.475824104559159</c:v>
              </c:pt>
              <c:pt idx="5">
                <c:v>84.213966111432967</c:v>
              </c:pt>
              <c:pt idx="6">
                <c:v>24.16621545762959</c:v>
              </c:pt>
              <c:pt idx="7">
                <c:v>11.658511157187311</c:v>
              </c:pt>
              <c:pt idx="8">
                <c:v>7.3959421704914377</c:v>
              </c:pt>
              <c:pt idx="9">
                <c:v>31.830731375543841</c:v>
              </c:pt>
              <c:pt idx="10">
                <c:v>13.474420351132432</c:v>
              </c:pt>
              <c:pt idx="11">
                <c:v>3.0310626819519699</c:v>
              </c:pt>
              <c:pt idx="12">
                <c:v>2.6787144576107536</c:v>
              </c:pt>
              <c:pt idx="13">
                <c:v>17.74921826754602</c:v>
              </c:pt>
              <c:pt idx="14">
                <c:v>48.202141418628095</c:v>
              </c:pt>
              <c:pt idx="15">
                <c:v>27.356214561132997</c:v>
              </c:pt>
              <c:pt idx="16">
                <c:v>29.355623607132376</c:v>
              </c:pt>
              <c:pt idx="17">
                <c:v>40.662086835619895</c:v>
              </c:pt>
              <c:pt idx="18">
                <c:v>29.452981357942132</c:v>
              </c:pt>
              <c:pt idx="19">
                <c:v>23.205740438042138</c:v>
              </c:pt>
            </c:numLit>
          </c:val>
          <c:extLst>
            <c:ext xmlns:c16="http://schemas.microsoft.com/office/drawing/2014/chart" uri="{C3380CC4-5D6E-409C-BE32-E72D297353CC}">
              <c16:uniqueId val="{00000000-4595-41B7-85B7-4781776D26EA}"/>
            </c:ext>
          </c:extLst>
        </c:ser>
        <c:ser>
          <c:idx val="1"/>
          <c:order val="1"/>
          <c:tx>
            <c:v>Energy/Mining</c:v>
          </c:tx>
          <c:spPr>
            <a:solidFill>
              <a:schemeClr val="accent2"/>
            </a:solidFill>
            <a:ln>
              <a:noFill/>
            </a:ln>
            <a:effectLst/>
          </c:spPr>
          <c:invertIfNegative val="0"/>
          <c:cat>
            <c:strLit>
              <c:ptCount val="20"/>
              <c:pt idx="0">
                <c:v>AFRICA AVERAGE</c:v>
              </c:pt>
              <c:pt idx="1">
                <c:v>Benin</c:v>
              </c:pt>
              <c:pt idx="2">
                <c:v>Cameroon</c:v>
              </c:pt>
              <c:pt idx="3">
                <c:v>Cote d'Ivoire</c:v>
              </c:pt>
              <c:pt idx="4">
                <c:v>Egypt</c:v>
              </c:pt>
              <c:pt idx="5">
                <c:v>Ethiopia</c:v>
              </c:pt>
              <c:pt idx="6">
                <c:v>Ghana</c:v>
              </c:pt>
              <c:pt idx="7">
                <c:v>Kenya</c:v>
              </c:pt>
              <c:pt idx="8">
                <c:v>Mauritius</c:v>
              </c:pt>
              <c:pt idx="9">
                <c:v>Morocco</c:v>
              </c:pt>
              <c:pt idx="10">
                <c:v>Mozambique</c:v>
              </c:pt>
              <c:pt idx="11">
                <c:v>Namibia</c:v>
              </c:pt>
              <c:pt idx="12">
                <c:v>Nigeria</c:v>
              </c:pt>
              <c:pt idx="13">
                <c:v>Rwanda</c:v>
              </c:pt>
              <c:pt idx="14">
                <c:v>Senegal</c:v>
              </c:pt>
              <c:pt idx="15">
                <c:v>South Africa</c:v>
              </c:pt>
              <c:pt idx="16">
                <c:v>Tanzania</c:v>
              </c:pt>
              <c:pt idx="17">
                <c:v>Uganda</c:v>
              </c:pt>
              <c:pt idx="18">
                <c:v>Zimbabwe</c:v>
              </c:pt>
              <c:pt idx="19">
                <c:v>Rest of Africa</c:v>
              </c:pt>
            </c:strLit>
          </c:cat>
          <c:val>
            <c:numLit>
              <c:formatCode>General</c:formatCode>
              <c:ptCount val="20"/>
              <c:pt idx="0">
                <c:v>11.324394329260411</c:v>
              </c:pt>
              <c:pt idx="1">
                <c:v>2.991761742655096</c:v>
              </c:pt>
              <c:pt idx="2">
                <c:v>13.456218094163875</c:v>
              </c:pt>
              <c:pt idx="3">
                <c:v>11.935796448406991</c:v>
              </c:pt>
              <c:pt idx="4">
                <c:v>9.5601494331063943</c:v>
              </c:pt>
              <c:pt idx="5">
                <c:v>0.89102756024551222</c:v>
              </c:pt>
              <c:pt idx="6">
                <c:v>18.498376841539603</c:v>
              </c:pt>
              <c:pt idx="7">
                <c:v>1.1826673962583332</c:v>
              </c:pt>
              <c:pt idx="8">
                <c:v>1.6889707068885855</c:v>
              </c:pt>
              <c:pt idx="9">
                <c:v>6.4585187542793951</c:v>
              </c:pt>
              <c:pt idx="10">
                <c:v>28.815435575336867</c:v>
              </c:pt>
              <c:pt idx="11">
                <c:v>52.857117912987604</c:v>
              </c:pt>
              <c:pt idx="12">
                <c:v>10.888546682528606</c:v>
              </c:pt>
              <c:pt idx="13">
                <c:v>11.631626745391364</c:v>
              </c:pt>
              <c:pt idx="14">
                <c:v>4.9996350558108489</c:v>
              </c:pt>
              <c:pt idx="15">
                <c:v>10.963688416113106</c:v>
              </c:pt>
              <c:pt idx="16">
                <c:v>15.036990037840168</c:v>
              </c:pt>
              <c:pt idx="17">
                <c:v>11.543936973435679</c:v>
              </c:pt>
              <c:pt idx="18">
                <c:v>14.233275756718047</c:v>
              </c:pt>
              <c:pt idx="19">
                <c:v>13.953307063380862</c:v>
              </c:pt>
            </c:numLit>
          </c:val>
          <c:extLst>
            <c:ext xmlns:c16="http://schemas.microsoft.com/office/drawing/2014/chart" uri="{C3380CC4-5D6E-409C-BE32-E72D297353CC}">
              <c16:uniqueId val="{00000001-4595-41B7-85B7-4781776D26EA}"/>
            </c:ext>
          </c:extLst>
        </c:ser>
        <c:ser>
          <c:idx val="2"/>
          <c:order val="2"/>
          <c:tx>
            <c:v>Industry</c:v>
          </c:tx>
          <c:spPr>
            <a:solidFill>
              <a:schemeClr val="accent3"/>
            </a:solidFill>
            <a:ln>
              <a:noFill/>
            </a:ln>
            <a:effectLst/>
          </c:spPr>
          <c:invertIfNegative val="0"/>
          <c:cat>
            <c:strLit>
              <c:ptCount val="20"/>
              <c:pt idx="0">
                <c:v>AFRICA AVERAGE</c:v>
              </c:pt>
              <c:pt idx="1">
                <c:v>Benin</c:v>
              </c:pt>
              <c:pt idx="2">
                <c:v>Cameroon</c:v>
              </c:pt>
              <c:pt idx="3">
                <c:v>Cote d'Ivoire</c:v>
              </c:pt>
              <c:pt idx="4">
                <c:v>Egypt</c:v>
              </c:pt>
              <c:pt idx="5">
                <c:v>Ethiopia</c:v>
              </c:pt>
              <c:pt idx="6">
                <c:v>Ghana</c:v>
              </c:pt>
              <c:pt idx="7">
                <c:v>Kenya</c:v>
              </c:pt>
              <c:pt idx="8">
                <c:v>Mauritius</c:v>
              </c:pt>
              <c:pt idx="9">
                <c:v>Morocco</c:v>
              </c:pt>
              <c:pt idx="10">
                <c:v>Mozambique</c:v>
              </c:pt>
              <c:pt idx="11">
                <c:v>Namibia</c:v>
              </c:pt>
              <c:pt idx="12">
                <c:v>Nigeria</c:v>
              </c:pt>
              <c:pt idx="13">
                <c:v>Rwanda</c:v>
              </c:pt>
              <c:pt idx="14">
                <c:v>Senegal</c:v>
              </c:pt>
              <c:pt idx="15">
                <c:v>South Africa</c:v>
              </c:pt>
              <c:pt idx="16">
                <c:v>Tanzania</c:v>
              </c:pt>
              <c:pt idx="17">
                <c:v>Uganda</c:v>
              </c:pt>
              <c:pt idx="18">
                <c:v>Zimbabwe</c:v>
              </c:pt>
              <c:pt idx="19">
                <c:v>Rest of Africa</c:v>
              </c:pt>
            </c:strLit>
          </c:cat>
          <c:val>
            <c:numLit>
              <c:formatCode>General</c:formatCode>
              <c:ptCount val="20"/>
              <c:pt idx="0">
                <c:v>65.011747053913339</c:v>
              </c:pt>
              <c:pt idx="1">
                <c:v>63.137292885436715</c:v>
              </c:pt>
              <c:pt idx="2">
                <c:v>77.30687627856301</c:v>
              </c:pt>
              <c:pt idx="3">
                <c:v>74.711530319660767</c:v>
              </c:pt>
              <c:pt idx="4">
                <c:v>64.513776124508254</c:v>
              </c:pt>
              <c:pt idx="5">
                <c:v>11.125498362174428</c:v>
              </c:pt>
              <c:pt idx="6">
                <c:v>53.141502277496386</c:v>
              </c:pt>
              <c:pt idx="7">
                <c:v>85.104546144901022</c:v>
              </c:pt>
              <c:pt idx="8">
                <c:v>77.570253946594008</c:v>
              </c:pt>
              <c:pt idx="9">
                <c:v>55.046312084407326</c:v>
              </c:pt>
              <c:pt idx="10">
                <c:v>51.278103730855406</c:v>
              </c:pt>
              <c:pt idx="11">
                <c:v>43.303108959769851</c:v>
              </c:pt>
              <c:pt idx="12">
                <c:v>85.846591168647592</c:v>
              </c:pt>
              <c:pt idx="13">
                <c:v>52.173086734465159</c:v>
              </c:pt>
              <c:pt idx="14">
                <c:v>43.52785063545609</c:v>
              </c:pt>
              <c:pt idx="15">
                <c:v>61.119400934803146</c:v>
              </c:pt>
              <c:pt idx="16">
                <c:v>53.443174316645461</c:v>
              </c:pt>
              <c:pt idx="17">
                <c:v>41.429708399983525</c:v>
              </c:pt>
              <c:pt idx="18">
                <c:v>44.81082269914576</c:v>
              </c:pt>
              <c:pt idx="19">
                <c:v>57.13109985878981</c:v>
              </c:pt>
            </c:numLit>
          </c:val>
          <c:extLst>
            <c:ext xmlns:c16="http://schemas.microsoft.com/office/drawing/2014/chart" uri="{C3380CC4-5D6E-409C-BE32-E72D297353CC}">
              <c16:uniqueId val="{00000002-4595-41B7-85B7-4781776D26EA}"/>
            </c:ext>
          </c:extLst>
        </c:ser>
        <c:ser>
          <c:idx val="3"/>
          <c:order val="3"/>
          <c:tx>
            <c:v>Services</c:v>
          </c:tx>
          <c:spPr>
            <a:solidFill>
              <a:schemeClr val="accent4"/>
            </a:solidFill>
            <a:ln>
              <a:noFill/>
            </a:ln>
            <a:effectLst/>
          </c:spPr>
          <c:invertIfNegative val="0"/>
          <c:cat>
            <c:strLit>
              <c:ptCount val="20"/>
              <c:pt idx="0">
                <c:v>AFRICA AVERAGE</c:v>
              </c:pt>
              <c:pt idx="1">
                <c:v>Benin</c:v>
              </c:pt>
              <c:pt idx="2">
                <c:v>Cameroon</c:v>
              </c:pt>
              <c:pt idx="3">
                <c:v>Cote d'Ivoire</c:v>
              </c:pt>
              <c:pt idx="4">
                <c:v>Egypt</c:v>
              </c:pt>
              <c:pt idx="5">
                <c:v>Ethiopia</c:v>
              </c:pt>
              <c:pt idx="6">
                <c:v>Ghana</c:v>
              </c:pt>
              <c:pt idx="7">
                <c:v>Kenya</c:v>
              </c:pt>
              <c:pt idx="8">
                <c:v>Mauritius</c:v>
              </c:pt>
              <c:pt idx="9">
                <c:v>Morocco</c:v>
              </c:pt>
              <c:pt idx="10">
                <c:v>Mozambique</c:v>
              </c:pt>
              <c:pt idx="11">
                <c:v>Namibia</c:v>
              </c:pt>
              <c:pt idx="12">
                <c:v>Nigeria</c:v>
              </c:pt>
              <c:pt idx="13">
                <c:v>Rwanda</c:v>
              </c:pt>
              <c:pt idx="14">
                <c:v>Senegal</c:v>
              </c:pt>
              <c:pt idx="15">
                <c:v>South Africa</c:v>
              </c:pt>
              <c:pt idx="16">
                <c:v>Tanzania</c:v>
              </c:pt>
              <c:pt idx="17">
                <c:v>Uganda</c:v>
              </c:pt>
              <c:pt idx="18">
                <c:v>Zimbabwe</c:v>
              </c:pt>
              <c:pt idx="19">
                <c:v>Rest of Africa</c:v>
              </c:pt>
            </c:strLit>
          </c:cat>
          <c:val>
            <c:numLit>
              <c:formatCode>General</c:formatCode>
              <c:ptCount val="20"/>
              <c:pt idx="0">
                <c:v>3.3879990391649311</c:v>
              </c:pt>
              <c:pt idx="1">
                <c:v>18.392331893267382</c:v>
              </c:pt>
              <c:pt idx="2">
                <c:v>7.6334284333674214</c:v>
              </c:pt>
              <c:pt idx="3">
                <c:v>0.92907852145472158</c:v>
              </c:pt>
              <c:pt idx="4">
                <c:v>4.4502503378262057</c:v>
              </c:pt>
              <c:pt idx="5">
                <c:v>3.7695079661470787</c:v>
              </c:pt>
              <c:pt idx="6">
                <c:v>4.1939054233344217</c:v>
              </c:pt>
              <c:pt idx="7">
                <c:v>2.0542753016533375</c:v>
              </c:pt>
              <c:pt idx="8">
                <c:v>13.344833176025894</c:v>
              </c:pt>
              <c:pt idx="9">
                <c:v>6.6644377857694366</c:v>
              </c:pt>
              <c:pt idx="10">
                <c:v>6.4320403426754629</c:v>
              </c:pt>
              <c:pt idx="11">
                <c:v>0.80871044529056779</c:v>
              </c:pt>
              <c:pt idx="12">
                <c:v>0.58614769121306742</c:v>
              </c:pt>
              <c:pt idx="13">
                <c:v>18.446068252597474</c:v>
              </c:pt>
              <c:pt idx="14">
                <c:v>3.2703728901049258</c:v>
              </c:pt>
              <c:pt idx="15">
                <c:v>0.56069608795069004</c:v>
              </c:pt>
              <c:pt idx="16">
                <c:v>2.1642120383820092</c:v>
              </c:pt>
              <c:pt idx="17">
                <c:v>6.3642677909608372</c:v>
              </c:pt>
              <c:pt idx="18">
                <c:v>11.502920186194022</c:v>
              </c:pt>
              <c:pt idx="19">
                <c:v>5.7098526397871687</c:v>
              </c:pt>
            </c:numLit>
          </c:val>
          <c:extLst>
            <c:ext xmlns:c16="http://schemas.microsoft.com/office/drawing/2014/chart" uri="{C3380CC4-5D6E-409C-BE32-E72D297353CC}">
              <c16:uniqueId val="{00000003-4595-41B7-85B7-4781776D26EA}"/>
            </c:ext>
          </c:extLst>
        </c:ser>
        <c:dLbls>
          <c:showLegendKey val="0"/>
          <c:showVal val="0"/>
          <c:showCatName val="0"/>
          <c:showSerName val="0"/>
          <c:showPercent val="0"/>
          <c:showBubbleSize val="0"/>
        </c:dLbls>
        <c:gapWidth val="50"/>
        <c:overlap val="100"/>
        <c:axId val="503519936"/>
        <c:axId val="503516192"/>
      </c:barChart>
      <c:valAx>
        <c:axId val="503516192"/>
        <c:scaling>
          <c:orientation val="minMax"/>
        </c:scaling>
        <c:delete val="0"/>
        <c:axPos val="l"/>
        <c:numFmt formatCode="0%" sourceLinked="0"/>
        <c:majorTickMark val="none"/>
        <c:minorTickMark val="none"/>
        <c:tickLblPos val="nextTo"/>
        <c:spPr>
          <a:noFill/>
          <a:ln w="6350" cap="flat" cmpd="sng" algn="ctr">
            <a:noFill/>
            <a:prstDash val="solid"/>
            <a:round/>
          </a:ln>
          <a:effectLst/>
        </c:spPr>
        <c:txPr>
          <a:bodyPr rot="-60000000" spcFirstLastPara="1" vertOverflow="ellipsis" vert="horz" wrap="square" anchor="ctr" anchorCtr="1"/>
          <a:lstStyle/>
          <a:p>
            <a:pPr>
              <a:defRPr lang="en-US" sz="9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503519936"/>
        <c:crosses val="autoZero"/>
        <c:crossBetween val="between"/>
        <c:majorUnit val="0.2"/>
      </c:valAx>
      <c:catAx>
        <c:axId val="503519936"/>
        <c:scaling>
          <c:orientation val="minMax"/>
        </c:scaling>
        <c:delete val="0"/>
        <c:axPos val="b"/>
        <c:numFmt formatCode="General" sourceLinked="0"/>
        <c:majorTickMark val="none"/>
        <c:minorTickMark val="none"/>
        <c:tickLblPos val="nextTo"/>
        <c:spPr>
          <a:noFill/>
          <a:ln w="9528" cap="flat" cmpd="sng" algn="ctr">
            <a:solidFill>
              <a:srgbClr val="D9D9D9"/>
            </a:solidFill>
            <a:prstDash val="solid"/>
            <a:round/>
          </a:ln>
          <a:effectLst/>
        </c:spPr>
        <c:txPr>
          <a:bodyPr rot="-60000000" spcFirstLastPara="1" vertOverflow="ellipsis" vert="horz" wrap="square" anchor="ctr" anchorCtr="1"/>
          <a:lstStyle/>
          <a:p>
            <a:pPr>
              <a:defRPr lang="en-US" sz="9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503516192"/>
        <c:crosses val="autoZero"/>
        <c:auto val="1"/>
        <c:lblAlgn val="ctr"/>
        <c:lblOffset val="100"/>
        <c:noMultiLvlLbl val="0"/>
      </c:catAx>
      <c:spPr>
        <a:noFill/>
        <a:ln>
          <a:noFill/>
        </a:ln>
        <a:effectLst/>
      </c:spPr>
    </c:plotArea>
    <c:legend>
      <c:legendPos val="r"/>
      <c:layout>
        <c:manualLayout>
          <c:xMode val="edge"/>
          <c:yMode val="edge"/>
          <c:x val="0.17878370317346695"/>
          <c:y val="0.88746134455965286"/>
          <c:w val="0.6045530104191521"/>
          <c:h val="9.6036572161153119E-2"/>
        </c:manualLayout>
      </c:layout>
      <c:overlay val="0"/>
      <c:spPr>
        <a:noFill/>
        <a:ln>
          <a:noFill/>
        </a:ln>
        <a:effectLst/>
      </c:spPr>
      <c:txPr>
        <a:bodyPr rot="0" spcFirstLastPara="1" vertOverflow="ellipsis" vert="horz" wrap="square" anchor="ctr" anchorCtr="1"/>
        <a:lstStyle/>
        <a:p>
          <a:pPr>
            <a:defRPr lang="en-US" sz="9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rgbClr val="FFFFFF"/>
    </a:solidFill>
    <a:ln w="9528" cap="flat" cmpd="sng" algn="ctr">
      <a:solidFill>
        <a:srgbClr val="D9D9D9"/>
      </a:solidFill>
      <a:prstDash val="solid"/>
      <a:round/>
    </a:ln>
    <a:effectLst/>
  </c:spPr>
  <c:txPr>
    <a:bodyPr lIns="0" tIns="0" rIns="0" bIns="0"/>
    <a:lstStyle/>
    <a:p>
      <a:pPr marL="0" marR="0" indent="0" defTabSz="914400" fontAlgn="auto" hangingPunct="1">
        <a:lnSpc>
          <a:spcPct val="100000"/>
        </a:lnSpc>
        <a:spcBef>
          <a:spcPts val="0"/>
        </a:spcBef>
        <a:spcAft>
          <a:spcPts val="0"/>
        </a:spcAft>
        <a:tabLst/>
        <a:defRPr lang="en-US" sz="900" b="0" i="0" u="none" strike="noStrike" kern="1200" baseline="0">
          <a:solidFill>
            <a:srgbClr val="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1190772267358"/>
          <c:y val="6.1641285156149576E-2"/>
          <c:w val="0.83759782721022125"/>
          <c:h val="0.69003872121307119"/>
        </c:manualLayout>
      </c:layout>
      <c:barChart>
        <c:barDir val="col"/>
        <c:grouping val="clustered"/>
        <c:varyColors val="0"/>
        <c:ser>
          <c:idx val="0"/>
          <c:order val="0"/>
          <c:tx>
            <c:strRef>
              <c:f>'Fig 12'!$A$18</c:f>
              <c:strCache>
                <c:ptCount val="1"/>
                <c:pt idx="0">
                  <c:v>Poverty levels in Africa</c:v>
                </c:pt>
              </c:strCache>
            </c:strRef>
          </c:tx>
          <c:spPr>
            <a:solidFill>
              <a:schemeClr val="accent1"/>
            </a:solidFill>
            <a:ln>
              <a:noFill/>
            </a:ln>
            <a:effectLst/>
          </c:spPr>
          <c:invertIfNegative val="0"/>
          <c:dLbls>
            <c:dLbl>
              <c:idx val="3"/>
              <c:tx>
                <c:rich>
                  <a:bodyPr/>
                  <a:lstStyle/>
                  <a:p>
                    <a:r>
                      <a:rPr lang="en-US" dirty="0"/>
                      <a:t>545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B37-4A76-B2BC-277BA77A8D23}"/>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 12'!$B$17:$E$17</c:f>
              <c:numCache>
                <c:formatCode>General</c:formatCode>
                <c:ptCount val="4"/>
                <c:pt idx="0">
                  <c:v>2019</c:v>
                </c:pt>
                <c:pt idx="1">
                  <c:v>2020</c:v>
                </c:pt>
                <c:pt idx="2">
                  <c:v>2021</c:v>
                </c:pt>
                <c:pt idx="3">
                  <c:v>2022</c:v>
                </c:pt>
              </c:numCache>
            </c:numRef>
          </c:cat>
          <c:val>
            <c:numRef>
              <c:f>'Fig 12'!$B$18:$E$18</c:f>
              <c:numCache>
                <c:formatCode>General</c:formatCode>
                <c:ptCount val="4"/>
                <c:pt idx="0">
                  <c:v>516</c:v>
                </c:pt>
                <c:pt idx="1">
                  <c:v>578</c:v>
                </c:pt>
                <c:pt idx="2">
                  <c:v>527</c:v>
                </c:pt>
                <c:pt idx="3">
                  <c:v>546</c:v>
                </c:pt>
              </c:numCache>
            </c:numRef>
          </c:val>
          <c:extLst>
            <c:ext xmlns:c16="http://schemas.microsoft.com/office/drawing/2014/chart" uri="{C3380CC4-5D6E-409C-BE32-E72D297353CC}">
              <c16:uniqueId val="{00000000-FBC3-499D-982B-6A8619BF0637}"/>
            </c:ext>
          </c:extLst>
        </c:ser>
        <c:dLbls>
          <c:showLegendKey val="0"/>
          <c:showVal val="0"/>
          <c:showCatName val="0"/>
          <c:showSerName val="0"/>
          <c:showPercent val="0"/>
          <c:showBubbleSize val="0"/>
        </c:dLbls>
        <c:gapWidth val="219"/>
        <c:overlap val="-27"/>
        <c:axId val="2075461423"/>
        <c:axId val="2075468495"/>
      </c:barChart>
      <c:catAx>
        <c:axId val="20754614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75468495"/>
        <c:crosses val="autoZero"/>
        <c:auto val="1"/>
        <c:lblAlgn val="ctr"/>
        <c:lblOffset val="100"/>
        <c:noMultiLvlLbl val="0"/>
      </c:catAx>
      <c:valAx>
        <c:axId val="2075468495"/>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In millions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754614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5">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AA89BE-BC5B-4468-88A8-ED8F4D6D3E9A}" type="doc">
      <dgm:prSet loTypeId="urn:microsoft.com/office/officeart/2005/8/layout/default" loCatId="list" qsTypeId="urn:microsoft.com/office/officeart/2005/8/quickstyle/simple3" qsCatId="simple" csTypeId="urn:microsoft.com/office/officeart/2005/8/colors/accent0_2" csCatId="mainScheme" phldr="1"/>
      <dgm:spPr/>
      <dgm:t>
        <a:bodyPr/>
        <a:lstStyle/>
        <a:p>
          <a:endParaRPr lang="en-US"/>
        </a:p>
      </dgm:t>
    </dgm:pt>
    <dgm:pt modelId="{72E90CD1-1AD4-43F7-9378-143249158F76}">
      <dgm:prSet phldrT="[Text]" custT="1"/>
      <dgm:spPr>
        <a:solidFill>
          <a:schemeClr val="bg1">
            <a:lumMod val="95000"/>
          </a:schemeClr>
        </a:solidFill>
      </dgm:spPr>
      <dgm:t>
        <a:bodyPr/>
        <a:lstStyle/>
        <a:p>
          <a:pPr algn="l">
            <a:spcBef>
              <a:spcPts val="1200"/>
            </a:spcBef>
            <a:spcAft>
              <a:spcPts val="0"/>
            </a:spcAft>
          </a:pPr>
          <a:r>
            <a:rPr lang="en-US" sz="6000" b="1" dirty="0">
              <a:solidFill>
                <a:schemeClr val="accent2"/>
              </a:solidFill>
              <a:latin typeface="Arial Black" panose="020B0A04020102020204" pitchFamily="34" charset="0"/>
            </a:rPr>
            <a:t>3.9</a:t>
          </a:r>
          <a:r>
            <a:rPr lang="en-US" sz="1800" b="1" dirty="0">
              <a:solidFill>
                <a:schemeClr val="accent2"/>
              </a:solidFill>
              <a:latin typeface="Arial Black" panose="020B0A04020102020204" pitchFamily="34" charset="0"/>
            </a:rPr>
            <a:t>percent</a:t>
          </a:r>
        </a:p>
        <a:p>
          <a:pPr algn="l">
            <a:spcBef>
              <a:spcPct val="0"/>
            </a:spcBef>
            <a:spcAft>
              <a:spcPct val="35000"/>
            </a:spcAft>
          </a:pPr>
          <a:r>
            <a:rPr lang="en-GB" sz="1600" dirty="0">
              <a:effectLst/>
              <a:latin typeface="Arial" panose="020B0604020202020204" pitchFamily="34" charset="0"/>
              <a:ea typeface="Garamond" panose="02020404030301010803" pitchFamily="18" charset="0"/>
              <a:cs typeface="Arial" panose="020B0604020202020204" pitchFamily="34" charset="0"/>
            </a:rPr>
            <a:t>Africa’s growth expected to rebound to 4.1% in 2023, despite being the negative impact of COVID-19 and the Ukrainian war</a:t>
          </a:r>
          <a:endParaRPr lang="en-US" sz="1600" dirty="0"/>
        </a:p>
      </dgm:t>
    </dgm:pt>
    <dgm:pt modelId="{010257E8-E744-4ECC-B56A-2E6279C6B4FF}" type="parTrans" cxnId="{C4FF75E4-DBC6-4FB8-ADF0-295ABE50D9BE}">
      <dgm:prSet/>
      <dgm:spPr/>
      <dgm:t>
        <a:bodyPr/>
        <a:lstStyle/>
        <a:p>
          <a:endParaRPr lang="en-US"/>
        </a:p>
      </dgm:t>
    </dgm:pt>
    <dgm:pt modelId="{5122F745-68BE-4FC4-A441-1E1160E3A787}" type="sibTrans" cxnId="{C4FF75E4-DBC6-4FB8-ADF0-295ABE50D9BE}">
      <dgm:prSet/>
      <dgm:spPr/>
      <dgm:t>
        <a:bodyPr/>
        <a:lstStyle/>
        <a:p>
          <a:endParaRPr lang="en-US"/>
        </a:p>
      </dgm:t>
    </dgm:pt>
    <dgm:pt modelId="{F410937E-A61C-466D-8D72-0B089A0C0EB6}">
      <dgm:prSet phldrT="[Text]" custT="1"/>
      <dgm:spPr>
        <a:solidFill>
          <a:schemeClr val="bg1">
            <a:lumMod val="95000"/>
          </a:schemeClr>
        </a:solidFill>
      </dgm:spPr>
      <dgm:t>
        <a:bodyPr/>
        <a:lstStyle/>
        <a:p>
          <a:pPr marL="0" lvl="0" indent="0" algn="l" defTabSz="2667000">
            <a:lnSpc>
              <a:spcPct val="90000"/>
            </a:lnSpc>
            <a:spcBef>
              <a:spcPts val="1200"/>
            </a:spcBef>
            <a:spcAft>
              <a:spcPts val="0"/>
            </a:spcAft>
            <a:buNone/>
          </a:pPr>
          <a:r>
            <a:rPr lang="en-GB" sz="6000" b="1" kern="1200" dirty="0">
              <a:solidFill>
                <a:srgbClr val="ED7D31"/>
              </a:solidFill>
              <a:latin typeface="Arial Black" panose="020B0A04020102020204" pitchFamily="34" charset="0"/>
              <a:ea typeface="+mn-ea"/>
              <a:cs typeface="+mn-cs"/>
            </a:rPr>
            <a:t>-4.8</a:t>
          </a:r>
          <a:r>
            <a:rPr lang="en-GB" sz="1800" b="1" kern="1200" dirty="0">
              <a:solidFill>
                <a:srgbClr val="ED7D31"/>
              </a:solidFill>
              <a:latin typeface="Arial Black" panose="020B0A04020102020204" pitchFamily="34" charset="0"/>
              <a:ea typeface="+mn-ea"/>
              <a:cs typeface="+mn-cs"/>
            </a:rPr>
            <a:t>percent</a:t>
          </a:r>
        </a:p>
        <a:p>
          <a:pPr marL="0" lvl="0" algn="l" defTabSz="711200">
            <a:lnSpc>
              <a:spcPct val="90000"/>
            </a:lnSpc>
            <a:spcBef>
              <a:spcPct val="0"/>
            </a:spcBef>
            <a:spcAft>
              <a:spcPct val="35000"/>
            </a:spcAft>
            <a:buNone/>
          </a:pPr>
          <a:r>
            <a:rPr lang="en-GB" sz="1600" kern="1200" dirty="0">
              <a:solidFill>
                <a:srgbClr val="002060"/>
              </a:solidFill>
              <a:effectLst/>
              <a:latin typeface="Arial" panose="020B0604020202020204" pitchFamily="34" charset="0"/>
              <a:ea typeface="等线" panose="02010600030101010101" pitchFamily="2" charset="-122"/>
              <a:cs typeface="Arial" panose="020B0604020202020204" pitchFamily="34" charset="0"/>
            </a:rPr>
            <a:t>High fiscal deficit makes it difficult to build resilience and tackle multiple shocks but is expected to narrow to -4.8% in 2023. </a:t>
          </a:r>
          <a:endParaRPr lang="en-GB" sz="1600" kern="1200" dirty="0">
            <a:latin typeface="Arial" panose="020B0604020202020204" pitchFamily="34" charset="0"/>
            <a:cs typeface="Arial" panose="020B0604020202020204" pitchFamily="34" charset="0"/>
          </a:endParaRPr>
        </a:p>
        <a:p>
          <a:pPr marL="0" lvl="0" algn="ctr" defTabSz="711200">
            <a:lnSpc>
              <a:spcPct val="90000"/>
            </a:lnSpc>
            <a:spcBef>
              <a:spcPct val="0"/>
            </a:spcBef>
            <a:spcAft>
              <a:spcPct val="35000"/>
            </a:spcAft>
            <a:buNone/>
          </a:pPr>
          <a:endParaRPr lang="en-US" sz="1600" kern="1200" dirty="0"/>
        </a:p>
      </dgm:t>
    </dgm:pt>
    <dgm:pt modelId="{EF3CDB95-A37D-46F8-87AF-B039B3F91F46}" type="parTrans" cxnId="{4B044DFE-D8F1-4A52-B5D4-D748F8040EA9}">
      <dgm:prSet/>
      <dgm:spPr/>
      <dgm:t>
        <a:bodyPr/>
        <a:lstStyle/>
        <a:p>
          <a:endParaRPr lang="en-US"/>
        </a:p>
      </dgm:t>
    </dgm:pt>
    <dgm:pt modelId="{325B09A8-833F-4DBD-8F2F-B4D766775F93}" type="sibTrans" cxnId="{4B044DFE-D8F1-4A52-B5D4-D748F8040EA9}">
      <dgm:prSet/>
      <dgm:spPr/>
      <dgm:t>
        <a:bodyPr/>
        <a:lstStyle/>
        <a:p>
          <a:endParaRPr lang="en-US"/>
        </a:p>
      </dgm:t>
    </dgm:pt>
    <dgm:pt modelId="{75EEF893-359F-410F-9FF0-41EEC5DB1F56}">
      <dgm:prSet phldrT="[Text]" custT="1"/>
      <dgm:spPr>
        <a:solidFill>
          <a:schemeClr val="bg1">
            <a:lumMod val="95000"/>
          </a:schemeClr>
        </a:solidFill>
      </dgm:spPr>
      <dgm:t>
        <a:bodyPr/>
        <a:lstStyle/>
        <a:p>
          <a:pPr marL="0" lvl="0" indent="0" algn="l" defTabSz="2667000">
            <a:lnSpc>
              <a:spcPct val="90000"/>
            </a:lnSpc>
            <a:spcBef>
              <a:spcPts val="1200"/>
            </a:spcBef>
            <a:spcAft>
              <a:spcPts val="0"/>
            </a:spcAft>
            <a:buNone/>
          </a:pPr>
          <a:r>
            <a:rPr lang="en-US" sz="6000" b="1" kern="1200" dirty="0">
              <a:solidFill>
                <a:srgbClr val="ED7D31"/>
              </a:solidFill>
              <a:latin typeface="Arial Black" panose="020B0A04020102020204" pitchFamily="34" charset="0"/>
              <a:ea typeface="+mn-ea"/>
              <a:cs typeface="+mn-cs"/>
            </a:rPr>
            <a:t>22</a:t>
          </a:r>
        </a:p>
        <a:p>
          <a:pPr marL="0" lvl="0" algn="l" defTabSz="1022350">
            <a:lnSpc>
              <a:spcPct val="90000"/>
            </a:lnSpc>
            <a:spcBef>
              <a:spcPct val="0"/>
            </a:spcBef>
            <a:spcAft>
              <a:spcPct val="35000"/>
            </a:spcAft>
            <a:buNone/>
          </a:pPr>
          <a:r>
            <a:rPr lang="en-US" sz="1600" kern="1200" dirty="0">
              <a:latin typeface="Arial" panose="020B0604020202020204" pitchFamily="34" charset="0"/>
              <a:cs typeface="Arial" panose="020B0604020202020204" pitchFamily="34" charset="0"/>
            </a:rPr>
            <a:t>In 2022, 8 African countries were in debt distress and 13 at high risk of debt distress</a:t>
          </a:r>
        </a:p>
        <a:p>
          <a:pPr marL="0" lvl="0" algn="l" defTabSz="1022350">
            <a:lnSpc>
              <a:spcPct val="90000"/>
            </a:lnSpc>
            <a:spcBef>
              <a:spcPct val="0"/>
            </a:spcBef>
            <a:spcAft>
              <a:spcPct val="35000"/>
            </a:spcAft>
            <a:buNone/>
          </a:pPr>
          <a:endParaRPr lang="en-US" sz="1400" kern="1200" dirty="0"/>
        </a:p>
        <a:p>
          <a:pPr marL="0" lvl="0" algn="l" defTabSz="1022350">
            <a:lnSpc>
              <a:spcPct val="90000"/>
            </a:lnSpc>
            <a:spcBef>
              <a:spcPct val="0"/>
            </a:spcBef>
            <a:spcAft>
              <a:spcPct val="35000"/>
            </a:spcAft>
            <a:buNone/>
          </a:pPr>
          <a:endParaRPr lang="en-US" sz="1400" kern="1200" dirty="0"/>
        </a:p>
      </dgm:t>
    </dgm:pt>
    <dgm:pt modelId="{2308E7D1-8EBE-48D1-AE1D-247F67707791}" type="parTrans" cxnId="{93C6DF50-0CB5-4029-9AF1-8F5A06198FAC}">
      <dgm:prSet/>
      <dgm:spPr/>
      <dgm:t>
        <a:bodyPr/>
        <a:lstStyle/>
        <a:p>
          <a:endParaRPr lang="en-US"/>
        </a:p>
      </dgm:t>
    </dgm:pt>
    <dgm:pt modelId="{4D43C276-B5E5-4E90-BB56-842CB9C3A6BB}" type="sibTrans" cxnId="{93C6DF50-0CB5-4029-9AF1-8F5A06198FAC}">
      <dgm:prSet/>
      <dgm:spPr/>
      <dgm:t>
        <a:bodyPr/>
        <a:lstStyle/>
        <a:p>
          <a:endParaRPr lang="en-US"/>
        </a:p>
      </dgm:t>
    </dgm:pt>
    <dgm:pt modelId="{CF99E7FB-0502-44F7-8309-363704333AB8}">
      <dgm:prSet phldrT="[Text]" custT="1"/>
      <dgm:spPr>
        <a:solidFill>
          <a:schemeClr val="bg1">
            <a:lumMod val="95000"/>
          </a:schemeClr>
        </a:solidFill>
      </dgm:spPr>
      <dgm:t>
        <a:bodyPr/>
        <a:lstStyle/>
        <a:p>
          <a:pPr marL="0" lvl="0" indent="0" algn="l" defTabSz="2667000">
            <a:lnSpc>
              <a:spcPct val="90000"/>
            </a:lnSpc>
            <a:spcBef>
              <a:spcPts val="1200"/>
            </a:spcBef>
            <a:spcAft>
              <a:spcPts val="0"/>
            </a:spcAft>
            <a:buNone/>
          </a:pPr>
          <a:r>
            <a:rPr lang="en-US" sz="6000" b="1" kern="1200" dirty="0">
              <a:solidFill>
                <a:srgbClr val="ED7D31"/>
              </a:solidFill>
              <a:latin typeface="Arial Black" panose="020B0A04020102020204" pitchFamily="34" charset="0"/>
              <a:ea typeface="+mn-ea"/>
              <a:cs typeface="+mn-cs"/>
            </a:rPr>
            <a:t>12</a:t>
          </a:r>
          <a:r>
            <a:rPr lang="en-US" sz="1800" b="1" kern="1200" dirty="0">
              <a:solidFill>
                <a:srgbClr val="ED7D31"/>
              </a:solidFill>
              <a:latin typeface="Arial Black" panose="020B0A04020102020204" pitchFamily="34" charset="0"/>
              <a:ea typeface="+mn-ea"/>
              <a:cs typeface="+mn-cs"/>
            </a:rPr>
            <a:t>percent</a:t>
          </a:r>
        </a:p>
        <a:p>
          <a:pPr marL="0" lvl="0" indent="0" algn="l" defTabSz="2667000">
            <a:lnSpc>
              <a:spcPct val="90000"/>
            </a:lnSpc>
            <a:spcBef>
              <a:spcPct val="0"/>
            </a:spcBef>
            <a:spcAft>
              <a:spcPts val="0"/>
            </a:spcAft>
            <a:buNone/>
          </a:pPr>
          <a:r>
            <a:rPr lang="en-US" sz="1600" kern="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Inflation remained elevated in 2022, but expected to ease to 12 percent in 2023</a:t>
          </a:r>
        </a:p>
        <a:p>
          <a:pPr marL="0" lvl="0" indent="0" algn="l" defTabSz="2667000">
            <a:lnSpc>
              <a:spcPct val="90000"/>
            </a:lnSpc>
            <a:spcBef>
              <a:spcPct val="0"/>
            </a:spcBef>
            <a:spcAft>
              <a:spcPts val="0"/>
            </a:spcAft>
            <a:buNone/>
          </a:pPr>
          <a:endParaRPr lang="en-US" sz="1400" b="1" kern="1200" dirty="0">
            <a:solidFill>
              <a:srgbClr val="002060"/>
            </a:solidFill>
            <a:effectLst/>
            <a:latin typeface="Arial Black" panose="020B0A04020102020204" pitchFamily="34" charset="0"/>
            <a:ea typeface="宋体" panose="02010600030101010101" pitchFamily="2" charset="-122"/>
            <a:cs typeface="+mn-cs"/>
          </a:endParaRPr>
        </a:p>
        <a:p>
          <a:pPr marL="0" lvl="0" indent="0" algn="l" defTabSz="2667000">
            <a:lnSpc>
              <a:spcPct val="90000"/>
            </a:lnSpc>
            <a:spcBef>
              <a:spcPct val="0"/>
            </a:spcBef>
            <a:spcAft>
              <a:spcPts val="0"/>
            </a:spcAft>
            <a:buNone/>
          </a:pPr>
          <a:endParaRPr lang="en-US" sz="1400" b="1" kern="1200" dirty="0">
            <a:solidFill>
              <a:srgbClr val="002060"/>
            </a:solidFill>
            <a:effectLst/>
            <a:latin typeface="Arial Black" panose="020B0A04020102020204" pitchFamily="34" charset="0"/>
            <a:ea typeface="宋体" panose="02010600030101010101" pitchFamily="2" charset="-122"/>
            <a:cs typeface="+mn-cs"/>
          </a:endParaRPr>
        </a:p>
      </dgm:t>
    </dgm:pt>
    <dgm:pt modelId="{03630AAA-C3F9-440B-A48A-128093CF4968}" type="parTrans" cxnId="{4B8FFB31-D4CC-4FB0-B647-B01E4217D7A2}">
      <dgm:prSet/>
      <dgm:spPr/>
      <dgm:t>
        <a:bodyPr/>
        <a:lstStyle/>
        <a:p>
          <a:endParaRPr lang="en-US"/>
        </a:p>
      </dgm:t>
    </dgm:pt>
    <dgm:pt modelId="{213D50EA-28EA-4EBE-BB4D-1C3ADD8156BF}" type="sibTrans" cxnId="{4B8FFB31-D4CC-4FB0-B647-B01E4217D7A2}">
      <dgm:prSet/>
      <dgm:spPr/>
      <dgm:t>
        <a:bodyPr/>
        <a:lstStyle/>
        <a:p>
          <a:endParaRPr lang="en-US"/>
        </a:p>
      </dgm:t>
    </dgm:pt>
    <dgm:pt modelId="{175CDE07-92B6-48ED-9AB3-9FAE01BAF30A}">
      <dgm:prSet phldrT="[Text]" custT="1"/>
      <dgm:spPr>
        <a:solidFill>
          <a:schemeClr val="bg1">
            <a:lumMod val="95000"/>
          </a:schemeClr>
        </a:solidFill>
      </dgm:spPr>
      <dgm:t>
        <a:bodyPr/>
        <a:lstStyle/>
        <a:p>
          <a:pPr algn="l">
            <a:spcBef>
              <a:spcPts val="600"/>
            </a:spcBef>
            <a:spcAft>
              <a:spcPts val="0"/>
            </a:spcAft>
            <a:buNone/>
          </a:pPr>
          <a:r>
            <a:rPr lang="en-US" sz="6000" b="1" dirty="0">
              <a:solidFill>
                <a:srgbClr val="ED7D31"/>
              </a:solidFill>
              <a:latin typeface="Arial Black" panose="020B0A04020102020204" pitchFamily="34" charset="0"/>
              <a:ea typeface="+mn-ea"/>
              <a:cs typeface="+mn-cs"/>
            </a:rPr>
            <a:t>18</a:t>
          </a:r>
          <a:r>
            <a:rPr lang="en-US" sz="1800" b="1" dirty="0">
              <a:solidFill>
                <a:srgbClr val="ED7D31"/>
              </a:solidFill>
              <a:latin typeface="Arial Black" panose="020B0A04020102020204" pitchFamily="34" charset="0"/>
              <a:ea typeface="+mn-ea"/>
              <a:cs typeface="+mn-cs"/>
            </a:rPr>
            <a:t>million</a:t>
          </a:r>
        </a:p>
        <a:p>
          <a:pPr algn="l">
            <a:spcBef>
              <a:spcPct val="0"/>
            </a:spcBef>
            <a:spcAft>
              <a:spcPts val="0"/>
            </a:spcAft>
            <a:buNone/>
          </a:pPr>
          <a:r>
            <a:rPr lang="en-GB" sz="1600">
              <a:solidFill>
                <a:srgbClr val="002060"/>
              </a:solidFill>
              <a:latin typeface="Arial" panose="020B0604020202020204" pitchFamily="34" charset="0"/>
              <a:ea typeface="宋体" panose="02010600030101010101" pitchFamily="2" charset="-122"/>
              <a:cs typeface="Arial" panose="020B0604020202020204" pitchFamily="34" charset="0"/>
            </a:rPr>
            <a:t>18 </a:t>
          </a:r>
          <a:r>
            <a:rPr lang="en-GB" sz="1600" dirty="0">
              <a:solidFill>
                <a:srgbClr val="002060"/>
              </a:solidFill>
              <a:latin typeface="Arial" panose="020B0604020202020204" pitchFamily="34" charset="0"/>
              <a:ea typeface="宋体" panose="02010600030101010101" pitchFamily="2" charset="-122"/>
              <a:cs typeface="Arial" panose="020B0604020202020204" pitchFamily="34" charset="0"/>
            </a:rPr>
            <a:t>million more people fell into poverty in 2022 as </a:t>
          </a:r>
          <a:r>
            <a:rPr lang="en-GB" sz="1600" dirty="0">
              <a:solidFill>
                <a:srgbClr val="002060"/>
              </a:solidFill>
              <a:latin typeface="Arial" panose="020B0604020202020204" pitchFamily="34" charset="0"/>
              <a:cs typeface="Arial" panose="020B0604020202020204" pitchFamily="34" charset="0"/>
            </a:rPr>
            <a:t>COVID-19, Ukraine war, and climate change lock millions of poor people in vulnerable situations</a:t>
          </a:r>
          <a:r>
            <a:rPr lang="en-GB" sz="1400" dirty="0">
              <a:solidFill>
                <a:srgbClr val="002060"/>
              </a:solidFill>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dgm:t>
    </dgm:pt>
    <dgm:pt modelId="{15CDBD44-238A-4E9E-B43D-1F55EC3E1FDF}" type="parTrans" cxnId="{1ECBC23B-EAAE-441F-89AB-59B7202A2069}">
      <dgm:prSet/>
      <dgm:spPr/>
      <dgm:t>
        <a:bodyPr/>
        <a:lstStyle/>
        <a:p>
          <a:endParaRPr lang="en-US"/>
        </a:p>
      </dgm:t>
    </dgm:pt>
    <dgm:pt modelId="{B2C8AA62-2476-4493-9F83-006EE11502E4}" type="sibTrans" cxnId="{1ECBC23B-EAAE-441F-89AB-59B7202A2069}">
      <dgm:prSet/>
      <dgm:spPr/>
      <dgm:t>
        <a:bodyPr/>
        <a:lstStyle/>
        <a:p>
          <a:endParaRPr lang="en-US"/>
        </a:p>
      </dgm:t>
    </dgm:pt>
    <dgm:pt modelId="{5495D0C1-68A0-45E8-AB1E-3644611CEB17}">
      <dgm:prSet custT="1"/>
      <dgm:spPr>
        <a:solidFill>
          <a:schemeClr val="bg1">
            <a:lumMod val="95000"/>
          </a:schemeClr>
        </a:solidFill>
      </dgm:spPr>
      <dgm:t>
        <a:bodyPr/>
        <a:lstStyle/>
        <a:p>
          <a:pPr algn="l">
            <a:spcBef>
              <a:spcPts val="1200"/>
            </a:spcBef>
            <a:spcAft>
              <a:spcPts val="0"/>
            </a:spcAft>
            <a:buNone/>
          </a:pPr>
          <a:r>
            <a:rPr lang="en-US" sz="6000" b="1" dirty="0">
              <a:solidFill>
                <a:srgbClr val="ED7D31"/>
              </a:solidFill>
              <a:latin typeface="Arial Black" panose="020B0A04020102020204" pitchFamily="34" charset="0"/>
              <a:ea typeface="+mn-ea"/>
              <a:cs typeface="+mn-cs"/>
            </a:rPr>
            <a:t>144</a:t>
          </a:r>
          <a:r>
            <a:rPr lang="en-US" sz="1800" b="1" dirty="0">
              <a:solidFill>
                <a:srgbClr val="ED7D31"/>
              </a:solidFill>
              <a:latin typeface="Arial Black" panose="020B0A04020102020204" pitchFamily="34" charset="0"/>
              <a:ea typeface="+mn-ea"/>
              <a:cs typeface="+mn-cs"/>
            </a:rPr>
            <a:t> million</a:t>
          </a:r>
        </a:p>
        <a:p>
          <a:pPr algn="l">
            <a:spcBef>
              <a:spcPct val="0"/>
            </a:spcBef>
            <a:spcAft>
              <a:spcPct val="35000"/>
            </a:spcAft>
            <a:buNone/>
          </a:pPr>
          <a:r>
            <a:rPr lang="en-GB" sz="1600" dirty="0">
              <a:solidFill>
                <a:srgbClr val="002060"/>
              </a:solidFill>
              <a:latin typeface="Arial" panose="020B0604020202020204" pitchFamily="34" charset="0"/>
              <a:ea typeface="宋体" panose="02010600030101010101" pitchFamily="2" charset="-122"/>
              <a:cs typeface="Arial" panose="020B0604020202020204" pitchFamily="34" charset="0"/>
            </a:rPr>
            <a:t>144 million non-poor were at high risk of falling into poverty, implying that 10% of Africa’s total population were vulnerable to falling into poverty</a:t>
          </a:r>
          <a:endParaRPr lang="en-US" sz="1600" dirty="0">
            <a:latin typeface="Arial" panose="020B0604020202020204" pitchFamily="34" charset="0"/>
            <a:cs typeface="Arial" panose="020B0604020202020204" pitchFamily="34" charset="0"/>
          </a:endParaRPr>
        </a:p>
      </dgm:t>
    </dgm:pt>
    <dgm:pt modelId="{E1C0DBCE-7A11-4973-A590-F0B1DCCB7154}" type="parTrans" cxnId="{6FB7BF58-9AD4-433C-8057-26DCADD874C4}">
      <dgm:prSet/>
      <dgm:spPr/>
      <dgm:t>
        <a:bodyPr/>
        <a:lstStyle/>
        <a:p>
          <a:endParaRPr lang="en-US"/>
        </a:p>
      </dgm:t>
    </dgm:pt>
    <dgm:pt modelId="{2575F941-25E6-46F2-A600-8F6EF175B5DA}" type="sibTrans" cxnId="{6FB7BF58-9AD4-433C-8057-26DCADD874C4}">
      <dgm:prSet/>
      <dgm:spPr/>
      <dgm:t>
        <a:bodyPr/>
        <a:lstStyle/>
        <a:p>
          <a:endParaRPr lang="en-US"/>
        </a:p>
      </dgm:t>
    </dgm:pt>
    <dgm:pt modelId="{2FAEA10C-0139-40E2-A90C-8DA8CEE83295}" type="pres">
      <dgm:prSet presAssocID="{1FAA89BE-BC5B-4468-88A8-ED8F4D6D3E9A}" presName="diagram" presStyleCnt="0">
        <dgm:presLayoutVars>
          <dgm:dir/>
          <dgm:resizeHandles val="exact"/>
        </dgm:presLayoutVars>
      </dgm:prSet>
      <dgm:spPr/>
    </dgm:pt>
    <dgm:pt modelId="{F9DEB0DD-6985-47E2-95D9-7C8A54875DD1}" type="pres">
      <dgm:prSet presAssocID="{72E90CD1-1AD4-43F7-9378-143249158F76}" presName="node" presStyleLbl="node1" presStyleIdx="0" presStyleCnt="6" custLinFactNeighborX="4498" custLinFactNeighborY="-28664">
        <dgm:presLayoutVars>
          <dgm:bulletEnabled val="1"/>
        </dgm:presLayoutVars>
      </dgm:prSet>
      <dgm:spPr/>
    </dgm:pt>
    <dgm:pt modelId="{6763A707-88CF-4F58-B933-C347C6E5F458}" type="pres">
      <dgm:prSet presAssocID="{5122F745-68BE-4FC4-A441-1E1160E3A787}" presName="sibTrans" presStyleCnt="0"/>
      <dgm:spPr/>
    </dgm:pt>
    <dgm:pt modelId="{7BAB46E5-DFDA-4EC9-A24C-E3D038BF38A6}" type="pres">
      <dgm:prSet presAssocID="{F410937E-A61C-466D-8D72-0B089A0C0EB6}" presName="node" presStyleLbl="node1" presStyleIdx="1" presStyleCnt="6" custLinFactNeighborX="-1501" custLinFactNeighborY="-24582">
        <dgm:presLayoutVars>
          <dgm:bulletEnabled val="1"/>
        </dgm:presLayoutVars>
      </dgm:prSet>
      <dgm:spPr/>
    </dgm:pt>
    <dgm:pt modelId="{63C918B4-2CCD-4B01-A3B3-0C7AFEEF7BEA}" type="pres">
      <dgm:prSet presAssocID="{325B09A8-833F-4DBD-8F2F-B4D766775F93}" presName="sibTrans" presStyleCnt="0"/>
      <dgm:spPr/>
    </dgm:pt>
    <dgm:pt modelId="{6EB70BE1-5662-4446-BBC1-6BE861D864AB}" type="pres">
      <dgm:prSet presAssocID="{75EEF893-359F-410F-9FF0-41EEC5DB1F56}" presName="node" presStyleLbl="node1" presStyleIdx="2" presStyleCnt="6" custLinFactNeighborX="602" custLinFactNeighborY="-24582">
        <dgm:presLayoutVars>
          <dgm:bulletEnabled val="1"/>
        </dgm:presLayoutVars>
      </dgm:prSet>
      <dgm:spPr/>
    </dgm:pt>
    <dgm:pt modelId="{D8A39E1A-A308-42AD-B5A8-38D9359C6BF7}" type="pres">
      <dgm:prSet presAssocID="{4D43C276-B5E5-4E90-BB56-842CB9C3A6BB}" presName="sibTrans" presStyleCnt="0"/>
      <dgm:spPr/>
    </dgm:pt>
    <dgm:pt modelId="{BB57DCB3-2588-40B9-A385-B66D3BC0BEC5}" type="pres">
      <dgm:prSet presAssocID="{CF99E7FB-0502-44F7-8309-363704333AB8}" presName="node" presStyleLbl="node1" presStyleIdx="3" presStyleCnt="6">
        <dgm:presLayoutVars>
          <dgm:bulletEnabled val="1"/>
        </dgm:presLayoutVars>
      </dgm:prSet>
      <dgm:spPr/>
    </dgm:pt>
    <dgm:pt modelId="{00958D44-43E2-4322-9BD1-30725B9766FB}" type="pres">
      <dgm:prSet presAssocID="{213D50EA-28EA-4EBE-BB4D-1C3ADD8156BF}" presName="sibTrans" presStyleCnt="0"/>
      <dgm:spPr/>
    </dgm:pt>
    <dgm:pt modelId="{170F27D5-F630-4956-8617-47D0D8774781}" type="pres">
      <dgm:prSet presAssocID="{175CDE07-92B6-48ED-9AB3-9FAE01BAF30A}" presName="node" presStyleLbl="node1" presStyleIdx="4" presStyleCnt="6">
        <dgm:presLayoutVars>
          <dgm:bulletEnabled val="1"/>
        </dgm:presLayoutVars>
      </dgm:prSet>
      <dgm:spPr/>
    </dgm:pt>
    <dgm:pt modelId="{1FDAA678-9B71-4209-AEB6-05A72C5B794C}" type="pres">
      <dgm:prSet presAssocID="{B2C8AA62-2476-4493-9F83-006EE11502E4}" presName="sibTrans" presStyleCnt="0"/>
      <dgm:spPr/>
    </dgm:pt>
    <dgm:pt modelId="{FD11590F-124E-492A-9010-A1F8298D9B07}" type="pres">
      <dgm:prSet presAssocID="{5495D0C1-68A0-45E8-AB1E-3644611CEB17}" presName="node" presStyleLbl="node1" presStyleIdx="5" presStyleCnt="6">
        <dgm:presLayoutVars>
          <dgm:bulletEnabled val="1"/>
        </dgm:presLayoutVars>
      </dgm:prSet>
      <dgm:spPr/>
    </dgm:pt>
  </dgm:ptLst>
  <dgm:cxnLst>
    <dgm:cxn modelId="{4B8FFB31-D4CC-4FB0-B647-B01E4217D7A2}" srcId="{1FAA89BE-BC5B-4468-88A8-ED8F4D6D3E9A}" destId="{CF99E7FB-0502-44F7-8309-363704333AB8}" srcOrd="3" destOrd="0" parTransId="{03630AAA-C3F9-440B-A48A-128093CF4968}" sibTransId="{213D50EA-28EA-4EBE-BB4D-1C3ADD8156BF}"/>
    <dgm:cxn modelId="{1ECBC23B-EAAE-441F-89AB-59B7202A2069}" srcId="{1FAA89BE-BC5B-4468-88A8-ED8F4D6D3E9A}" destId="{175CDE07-92B6-48ED-9AB3-9FAE01BAF30A}" srcOrd="4" destOrd="0" parTransId="{15CDBD44-238A-4E9E-B43D-1F55EC3E1FDF}" sibTransId="{B2C8AA62-2476-4493-9F83-006EE11502E4}"/>
    <dgm:cxn modelId="{3CC5943F-21A2-4870-ABCA-96A1DA7D8580}" type="presOf" srcId="{1FAA89BE-BC5B-4468-88A8-ED8F4D6D3E9A}" destId="{2FAEA10C-0139-40E2-A90C-8DA8CEE83295}" srcOrd="0" destOrd="0" presId="urn:microsoft.com/office/officeart/2005/8/layout/default"/>
    <dgm:cxn modelId="{78F9546D-32A3-4A7D-8B1B-469CC9C0005B}" type="presOf" srcId="{F410937E-A61C-466D-8D72-0B089A0C0EB6}" destId="{7BAB46E5-DFDA-4EC9-A24C-E3D038BF38A6}" srcOrd="0" destOrd="0" presId="urn:microsoft.com/office/officeart/2005/8/layout/default"/>
    <dgm:cxn modelId="{24560F6E-EAFC-4E95-BF1E-288EC91CB537}" type="presOf" srcId="{175CDE07-92B6-48ED-9AB3-9FAE01BAF30A}" destId="{170F27D5-F630-4956-8617-47D0D8774781}" srcOrd="0" destOrd="0" presId="urn:microsoft.com/office/officeart/2005/8/layout/default"/>
    <dgm:cxn modelId="{93C6DF50-0CB5-4029-9AF1-8F5A06198FAC}" srcId="{1FAA89BE-BC5B-4468-88A8-ED8F4D6D3E9A}" destId="{75EEF893-359F-410F-9FF0-41EEC5DB1F56}" srcOrd="2" destOrd="0" parTransId="{2308E7D1-8EBE-48D1-AE1D-247F67707791}" sibTransId="{4D43C276-B5E5-4E90-BB56-842CB9C3A6BB}"/>
    <dgm:cxn modelId="{6FB7BF58-9AD4-433C-8057-26DCADD874C4}" srcId="{1FAA89BE-BC5B-4468-88A8-ED8F4D6D3E9A}" destId="{5495D0C1-68A0-45E8-AB1E-3644611CEB17}" srcOrd="5" destOrd="0" parTransId="{E1C0DBCE-7A11-4973-A590-F0B1DCCB7154}" sibTransId="{2575F941-25E6-46F2-A600-8F6EF175B5DA}"/>
    <dgm:cxn modelId="{20C69AB9-5943-4E16-8B5B-ADDB116D1EFA}" type="presOf" srcId="{72E90CD1-1AD4-43F7-9378-143249158F76}" destId="{F9DEB0DD-6985-47E2-95D9-7C8A54875DD1}" srcOrd="0" destOrd="0" presId="urn:microsoft.com/office/officeart/2005/8/layout/default"/>
    <dgm:cxn modelId="{B47378BC-2582-4CF9-B3EF-A9A8EC161AA2}" type="presOf" srcId="{5495D0C1-68A0-45E8-AB1E-3644611CEB17}" destId="{FD11590F-124E-492A-9010-A1F8298D9B07}" srcOrd="0" destOrd="0" presId="urn:microsoft.com/office/officeart/2005/8/layout/default"/>
    <dgm:cxn modelId="{C4FF75E4-DBC6-4FB8-ADF0-295ABE50D9BE}" srcId="{1FAA89BE-BC5B-4468-88A8-ED8F4D6D3E9A}" destId="{72E90CD1-1AD4-43F7-9378-143249158F76}" srcOrd="0" destOrd="0" parTransId="{010257E8-E744-4ECC-B56A-2E6279C6B4FF}" sibTransId="{5122F745-68BE-4FC4-A441-1E1160E3A787}"/>
    <dgm:cxn modelId="{A30EDFEB-5ECE-41F3-8FE5-3CEC428B36ED}" type="presOf" srcId="{75EEF893-359F-410F-9FF0-41EEC5DB1F56}" destId="{6EB70BE1-5662-4446-BBC1-6BE861D864AB}" srcOrd="0" destOrd="0" presId="urn:microsoft.com/office/officeart/2005/8/layout/default"/>
    <dgm:cxn modelId="{4B044DFE-D8F1-4A52-B5D4-D748F8040EA9}" srcId="{1FAA89BE-BC5B-4468-88A8-ED8F4D6D3E9A}" destId="{F410937E-A61C-466D-8D72-0B089A0C0EB6}" srcOrd="1" destOrd="0" parTransId="{EF3CDB95-A37D-46F8-87AF-B039B3F91F46}" sibTransId="{325B09A8-833F-4DBD-8F2F-B4D766775F93}"/>
    <dgm:cxn modelId="{6C1B78FE-9001-4572-8B48-B38B8F64B380}" type="presOf" srcId="{CF99E7FB-0502-44F7-8309-363704333AB8}" destId="{BB57DCB3-2588-40B9-A385-B66D3BC0BEC5}" srcOrd="0" destOrd="0" presId="urn:microsoft.com/office/officeart/2005/8/layout/default"/>
    <dgm:cxn modelId="{3F7289DE-19DB-4E54-BE36-2D913AEA9C01}" type="presParOf" srcId="{2FAEA10C-0139-40E2-A90C-8DA8CEE83295}" destId="{F9DEB0DD-6985-47E2-95D9-7C8A54875DD1}" srcOrd="0" destOrd="0" presId="urn:microsoft.com/office/officeart/2005/8/layout/default"/>
    <dgm:cxn modelId="{88FA0AF4-FB92-4FCA-921C-5E3A6C49F9AC}" type="presParOf" srcId="{2FAEA10C-0139-40E2-A90C-8DA8CEE83295}" destId="{6763A707-88CF-4F58-B933-C347C6E5F458}" srcOrd="1" destOrd="0" presId="urn:microsoft.com/office/officeart/2005/8/layout/default"/>
    <dgm:cxn modelId="{3FBA1D24-ECE5-4330-91C8-9FEA04D489D9}" type="presParOf" srcId="{2FAEA10C-0139-40E2-A90C-8DA8CEE83295}" destId="{7BAB46E5-DFDA-4EC9-A24C-E3D038BF38A6}" srcOrd="2" destOrd="0" presId="urn:microsoft.com/office/officeart/2005/8/layout/default"/>
    <dgm:cxn modelId="{B0DC9E42-8827-4A9B-9E11-88136C93B4A0}" type="presParOf" srcId="{2FAEA10C-0139-40E2-A90C-8DA8CEE83295}" destId="{63C918B4-2CCD-4B01-A3B3-0C7AFEEF7BEA}" srcOrd="3" destOrd="0" presId="urn:microsoft.com/office/officeart/2005/8/layout/default"/>
    <dgm:cxn modelId="{58F8F873-4323-440D-9DE1-CB7BCE1A3AD1}" type="presParOf" srcId="{2FAEA10C-0139-40E2-A90C-8DA8CEE83295}" destId="{6EB70BE1-5662-4446-BBC1-6BE861D864AB}" srcOrd="4" destOrd="0" presId="urn:microsoft.com/office/officeart/2005/8/layout/default"/>
    <dgm:cxn modelId="{7A5717A0-1572-497A-9CCF-1E7CC8237DFA}" type="presParOf" srcId="{2FAEA10C-0139-40E2-A90C-8DA8CEE83295}" destId="{D8A39E1A-A308-42AD-B5A8-38D9359C6BF7}" srcOrd="5" destOrd="0" presId="urn:microsoft.com/office/officeart/2005/8/layout/default"/>
    <dgm:cxn modelId="{1D8B5627-781F-4CB0-ABB8-F763815EA714}" type="presParOf" srcId="{2FAEA10C-0139-40E2-A90C-8DA8CEE83295}" destId="{BB57DCB3-2588-40B9-A385-B66D3BC0BEC5}" srcOrd="6" destOrd="0" presId="urn:microsoft.com/office/officeart/2005/8/layout/default"/>
    <dgm:cxn modelId="{9EFB78F5-78B0-4AB3-99C2-0D5CF7F3F09A}" type="presParOf" srcId="{2FAEA10C-0139-40E2-A90C-8DA8CEE83295}" destId="{00958D44-43E2-4322-9BD1-30725B9766FB}" srcOrd="7" destOrd="0" presId="urn:microsoft.com/office/officeart/2005/8/layout/default"/>
    <dgm:cxn modelId="{D64D6C07-7178-4979-83D3-7600BF9B4ED3}" type="presParOf" srcId="{2FAEA10C-0139-40E2-A90C-8DA8CEE83295}" destId="{170F27D5-F630-4956-8617-47D0D8774781}" srcOrd="8" destOrd="0" presId="urn:microsoft.com/office/officeart/2005/8/layout/default"/>
    <dgm:cxn modelId="{DF96B8C2-7FAC-4488-B13C-F4AA0A2C7072}" type="presParOf" srcId="{2FAEA10C-0139-40E2-A90C-8DA8CEE83295}" destId="{1FDAA678-9B71-4209-AEB6-05A72C5B794C}" srcOrd="9" destOrd="0" presId="urn:microsoft.com/office/officeart/2005/8/layout/default"/>
    <dgm:cxn modelId="{DFA0A1B5-E27B-4485-AC5F-21960A76A6BF}" type="presParOf" srcId="{2FAEA10C-0139-40E2-A90C-8DA8CEE83295}" destId="{FD11590F-124E-492A-9010-A1F8298D9B0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DEB0DD-6985-47E2-95D9-7C8A54875DD1}">
      <dsp:nvSpPr>
        <dsp:cNvPr id="0" name=""/>
        <dsp:cNvSpPr/>
      </dsp:nvSpPr>
      <dsp:spPr>
        <a:xfrm>
          <a:off x="162543" y="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US" sz="6000" b="1" kern="1200" dirty="0">
              <a:solidFill>
                <a:schemeClr val="accent2"/>
              </a:solidFill>
              <a:latin typeface="Arial Black" panose="020B0A04020102020204" pitchFamily="34" charset="0"/>
            </a:rPr>
            <a:t>3.9</a:t>
          </a:r>
          <a:r>
            <a:rPr lang="en-US" sz="1800" b="1" kern="1200" dirty="0">
              <a:solidFill>
                <a:schemeClr val="accent2"/>
              </a:solidFill>
              <a:latin typeface="Arial Black" panose="020B0A04020102020204" pitchFamily="34" charset="0"/>
            </a:rPr>
            <a:t>percent</a:t>
          </a:r>
        </a:p>
        <a:p>
          <a:pPr marL="0" lvl="0" indent="0" algn="l" defTabSz="2667000">
            <a:lnSpc>
              <a:spcPct val="90000"/>
            </a:lnSpc>
            <a:spcBef>
              <a:spcPct val="0"/>
            </a:spcBef>
            <a:spcAft>
              <a:spcPct val="35000"/>
            </a:spcAft>
            <a:buNone/>
          </a:pPr>
          <a:r>
            <a:rPr lang="en-GB" sz="1600" kern="1200" dirty="0">
              <a:effectLst/>
              <a:latin typeface="Arial" panose="020B0604020202020204" pitchFamily="34" charset="0"/>
              <a:ea typeface="Garamond" panose="02020404030301010803" pitchFamily="18" charset="0"/>
              <a:cs typeface="Arial" panose="020B0604020202020204" pitchFamily="34" charset="0"/>
            </a:rPr>
            <a:t>Africa’s growth expected to rebound to 4.1% in 2023, despite being the negative impact of COVID-19 and the Ukrainian war</a:t>
          </a:r>
          <a:endParaRPr lang="en-US" sz="1600" kern="1200" dirty="0"/>
        </a:p>
      </dsp:txBody>
      <dsp:txXfrm>
        <a:off x="162543" y="0"/>
        <a:ext cx="3613691" cy="2168215"/>
      </dsp:txXfrm>
    </dsp:sp>
    <dsp:sp modelId="{7BAB46E5-DFDA-4EC9-A24C-E3D038BF38A6}">
      <dsp:nvSpPr>
        <dsp:cNvPr id="0" name=""/>
        <dsp:cNvSpPr/>
      </dsp:nvSpPr>
      <dsp:spPr>
        <a:xfrm>
          <a:off x="3920819" y="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GB" sz="6000" b="1" kern="1200" dirty="0">
              <a:solidFill>
                <a:srgbClr val="ED7D31"/>
              </a:solidFill>
              <a:latin typeface="Arial Black" panose="020B0A04020102020204" pitchFamily="34" charset="0"/>
              <a:ea typeface="+mn-ea"/>
              <a:cs typeface="+mn-cs"/>
            </a:rPr>
            <a:t>-4.8</a:t>
          </a:r>
          <a:r>
            <a:rPr lang="en-GB" sz="1800" b="1" kern="1200" dirty="0">
              <a:solidFill>
                <a:srgbClr val="ED7D31"/>
              </a:solidFill>
              <a:latin typeface="Arial Black" panose="020B0A04020102020204" pitchFamily="34" charset="0"/>
              <a:ea typeface="+mn-ea"/>
              <a:cs typeface="+mn-cs"/>
            </a:rPr>
            <a:t>percent</a:t>
          </a:r>
        </a:p>
        <a:p>
          <a:pPr marL="0" lvl="0" algn="l" defTabSz="711200">
            <a:lnSpc>
              <a:spcPct val="90000"/>
            </a:lnSpc>
            <a:spcBef>
              <a:spcPct val="0"/>
            </a:spcBef>
            <a:spcAft>
              <a:spcPct val="35000"/>
            </a:spcAft>
            <a:buNone/>
          </a:pPr>
          <a:r>
            <a:rPr lang="en-GB" sz="1600" kern="1200" dirty="0">
              <a:solidFill>
                <a:srgbClr val="002060"/>
              </a:solidFill>
              <a:effectLst/>
              <a:latin typeface="Arial" panose="020B0604020202020204" pitchFamily="34" charset="0"/>
              <a:ea typeface="等线" panose="02010600030101010101" pitchFamily="2" charset="-122"/>
              <a:cs typeface="Arial" panose="020B0604020202020204" pitchFamily="34" charset="0"/>
            </a:rPr>
            <a:t>High fiscal deficit makes it difficult to build resilience and tackle multiple shocks but is expected to narrow to -4.8% in 2023. </a:t>
          </a:r>
          <a:endParaRPr lang="en-GB" sz="1600" kern="1200" dirty="0">
            <a:latin typeface="Arial" panose="020B0604020202020204" pitchFamily="34" charset="0"/>
            <a:cs typeface="Arial" panose="020B0604020202020204" pitchFamily="34" charset="0"/>
          </a:endParaRPr>
        </a:p>
        <a:p>
          <a:pPr marL="0" lvl="0" algn="ctr" defTabSz="711200">
            <a:lnSpc>
              <a:spcPct val="90000"/>
            </a:lnSpc>
            <a:spcBef>
              <a:spcPct val="0"/>
            </a:spcBef>
            <a:spcAft>
              <a:spcPct val="35000"/>
            </a:spcAft>
            <a:buNone/>
          </a:pPr>
          <a:endParaRPr lang="en-US" sz="1600" kern="1200" dirty="0"/>
        </a:p>
      </dsp:txBody>
      <dsp:txXfrm>
        <a:off x="3920819" y="0"/>
        <a:ext cx="3613691" cy="2168215"/>
      </dsp:txXfrm>
    </dsp:sp>
    <dsp:sp modelId="{6EB70BE1-5662-4446-BBC1-6BE861D864AB}">
      <dsp:nvSpPr>
        <dsp:cNvPr id="0" name=""/>
        <dsp:cNvSpPr/>
      </dsp:nvSpPr>
      <dsp:spPr>
        <a:xfrm>
          <a:off x="7950122" y="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US" sz="6000" b="1" kern="1200" dirty="0">
              <a:solidFill>
                <a:srgbClr val="ED7D31"/>
              </a:solidFill>
              <a:latin typeface="Arial Black" panose="020B0A04020102020204" pitchFamily="34" charset="0"/>
              <a:ea typeface="+mn-ea"/>
              <a:cs typeface="+mn-cs"/>
            </a:rPr>
            <a:t>22</a:t>
          </a:r>
        </a:p>
        <a:p>
          <a:pPr marL="0" lvl="0" algn="l" defTabSz="1022350">
            <a:lnSpc>
              <a:spcPct val="90000"/>
            </a:lnSpc>
            <a:spcBef>
              <a:spcPct val="0"/>
            </a:spcBef>
            <a:spcAft>
              <a:spcPct val="35000"/>
            </a:spcAft>
            <a:buNone/>
          </a:pPr>
          <a:r>
            <a:rPr lang="en-US" sz="1600" kern="1200" dirty="0">
              <a:latin typeface="Arial" panose="020B0604020202020204" pitchFamily="34" charset="0"/>
              <a:cs typeface="Arial" panose="020B0604020202020204" pitchFamily="34" charset="0"/>
            </a:rPr>
            <a:t>In 2022, 8 African countries were in debt distress and 13 at high risk of debt distress</a:t>
          </a:r>
        </a:p>
        <a:p>
          <a:pPr marL="0" lvl="0" algn="l" defTabSz="1022350">
            <a:lnSpc>
              <a:spcPct val="90000"/>
            </a:lnSpc>
            <a:spcBef>
              <a:spcPct val="0"/>
            </a:spcBef>
            <a:spcAft>
              <a:spcPct val="35000"/>
            </a:spcAft>
            <a:buNone/>
          </a:pPr>
          <a:endParaRPr lang="en-US" sz="1400" kern="1200" dirty="0"/>
        </a:p>
        <a:p>
          <a:pPr marL="0" lvl="0" algn="l" defTabSz="1022350">
            <a:lnSpc>
              <a:spcPct val="90000"/>
            </a:lnSpc>
            <a:spcBef>
              <a:spcPct val="0"/>
            </a:spcBef>
            <a:spcAft>
              <a:spcPct val="35000"/>
            </a:spcAft>
            <a:buNone/>
          </a:pPr>
          <a:endParaRPr lang="en-US" sz="1400" kern="1200" dirty="0"/>
        </a:p>
      </dsp:txBody>
      <dsp:txXfrm>
        <a:off x="7950122" y="0"/>
        <a:ext cx="3613691" cy="2168215"/>
      </dsp:txXfrm>
    </dsp:sp>
    <dsp:sp modelId="{BB57DCB3-2588-40B9-A385-B66D3BC0BEC5}">
      <dsp:nvSpPr>
        <dsp:cNvPr id="0" name=""/>
        <dsp:cNvSpPr/>
      </dsp:nvSpPr>
      <dsp:spPr>
        <a:xfrm>
          <a:off x="0" y="287904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US" sz="6000" b="1" kern="1200" dirty="0">
              <a:solidFill>
                <a:srgbClr val="ED7D31"/>
              </a:solidFill>
              <a:latin typeface="Arial Black" panose="020B0A04020102020204" pitchFamily="34" charset="0"/>
              <a:ea typeface="+mn-ea"/>
              <a:cs typeface="+mn-cs"/>
            </a:rPr>
            <a:t>12</a:t>
          </a:r>
          <a:r>
            <a:rPr lang="en-US" sz="1800" b="1" kern="1200" dirty="0">
              <a:solidFill>
                <a:srgbClr val="ED7D31"/>
              </a:solidFill>
              <a:latin typeface="Arial Black" panose="020B0A04020102020204" pitchFamily="34" charset="0"/>
              <a:ea typeface="+mn-ea"/>
              <a:cs typeface="+mn-cs"/>
            </a:rPr>
            <a:t>percent</a:t>
          </a:r>
        </a:p>
        <a:p>
          <a:pPr marL="0" lvl="0" indent="0" algn="l" defTabSz="2667000">
            <a:lnSpc>
              <a:spcPct val="90000"/>
            </a:lnSpc>
            <a:spcBef>
              <a:spcPct val="0"/>
            </a:spcBef>
            <a:spcAft>
              <a:spcPts val="0"/>
            </a:spcAft>
            <a:buNone/>
          </a:pPr>
          <a:r>
            <a:rPr lang="en-US" sz="1600" kern="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Inflation remained elevated in 2022, but expected to ease to 12 percent in 2023</a:t>
          </a:r>
        </a:p>
        <a:p>
          <a:pPr marL="0" lvl="0" indent="0" algn="l" defTabSz="2667000">
            <a:lnSpc>
              <a:spcPct val="90000"/>
            </a:lnSpc>
            <a:spcBef>
              <a:spcPct val="0"/>
            </a:spcBef>
            <a:spcAft>
              <a:spcPts val="0"/>
            </a:spcAft>
            <a:buNone/>
          </a:pPr>
          <a:endParaRPr lang="en-US" sz="1400" b="1" kern="1200" dirty="0">
            <a:solidFill>
              <a:srgbClr val="002060"/>
            </a:solidFill>
            <a:effectLst/>
            <a:latin typeface="Arial Black" panose="020B0A04020102020204" pitchFamily="34" charset="0"/>
            <a:ea typeface="宋体" panose="02010600030101010101" pitchFamily="2" charset="-122"/>
            <a:cs typeface="+mn-cs"/>
          </a:endParaRPr>
        </a:p>
        <a:p>
          <a:pPr marL="0" lvl="0" indent="0" algn="l" defTabSz="2667000">
            <a:lnSpc>
              <a:spcPct val="90000"/>
            </a:lnSpc>
            <a:spcBef>
              <a:spcPct val="0"/>
            </a:spcBef>
            <a:spcAft>
              <a:spcPts val="0"/>
            </a:spcAft>
            <a:buNone/>
          </a:pPr>
          <a:endParaRPr lang="en-US" sz="1400" b="1" kern="1200" dirty="0">
            <a:solidFill>
              <a:srgbClr val="002060"/>
            </a:solidFill>
            <a:effectLst/>
            <a:latin typeface="Arial Black" panose="020B0A04020102020204" pitchFamily="34" charset="0"/>
            <a:ea typeface="宋体" panose="02010600030101010101" pitchFamily="2" charset="-122"/>
            <a:cs typeface="+mn-cs"/>
          </a:endParaRPr>
        </a:p>
      </dsp:txBody>
      <dsp:txXfrm>
        <a:off x="0" y="2879040"/>
        <a:ext cx="3613691" cy="2168215"/>
      </dsp:txXfrm>
    </dsp:sp>
    <dsp:sp modelId="{170F27D5-F630-4956-8617-47D0D8774781}">
      <dsp:nvSpPr>
        <dsp:cNvPr id="0" name=""/>
        <dsp:cNvSpPr/>
      </dsp:nvSpPr>
      <dsp:spPr>
        <a:xfrm>
          <a:off x="3975061" y="287904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US" sz="6000" b="1" kern="1200" dirty="0">
              <a:solidFill>
                <a:srgbClr val="ED7D31"/>
              </a:solidFill>
              <a:latin typeface="Arial Black" panose="020B0A04020102020204" pitchFamily="34" charset="0"/>
              <a:ea typeface="+mn-ea"/>
              <a:cs typeface="+mn-cs"/>
            </a:rPr>
            <a:t>18</a:t>
          </a:r>
          <a:r>
            <a:rPr lang="en-US" sz="1800" b="1" kern="1200" dirty="0">
              <a:solidFill>
                <a:srgbClr val="ED7D31"/>
              </a:solidFill>
              <a:latin typeface="Arial Black" panose="020B0A04020102020204" pitchFamily="34" charset="0"/>
              <a:ea typeface="+mn-ea"/>
              <a:cs typeface="+mn-cs"/>
            </a:rPr>
            <a:t>million</a:t>
          </a:r>
        </a:p>
        <a:p>
          <a:pPr marL="0" lvl="0" indent="0" algn="l" defTabSz="2667000">
            <a:lnSpc>
              <a:spcPct val="90000"/>
            </a:lnSpc>
            <a:spcBef>
              <a:spcPct val="0"/>
            </a:spcBef>
            <a:spcAft>
              <a:spcPts val="0"/>
            </a:spcAft>
            <a:buNone/>
          </a:pPr>
          <a:r>
            <a:rPr lang="en-GB" sz="1600" kern="1200">
              <a:solidFill>
                <a:srgbClr val="002060"/>
              </a:solidFill>
              <a:latin typeface="Arial" panose="020B0604020202020204" pitchFamily="34" charset="0"/>
              <a:ea typeface="宋体" panose="02010600030101010101" pitchFamily="2" charset="-122"/>
              <a:cs typeface="Arial" panose="020B0604020202020204" pitchFamily="34" charset="0"/>
            </a:rPr>
            <a:t>18 </a:t>
          </a:r>
          <a:r>
            <a:rPr lang="en-GB" sz="1600" kern="1200" dirty="0">
              <a:solidFill>
                <a:srgbClr val="002060"/>
              </a:solidFill>
              <a:latin typeface="Arial" panose="020B0604020202020204" pitchFamily="34" charset="0"/>
              <a:ea typeface="宋体" panose="02010600030101010101" pitchFamily="2" charset="-122"/>
              <a:cs typeface="Arial" panose="020B0604020202020204" pitchFamily="34" charset="0"/>
            </a:rPr>
            <a:t>million more people fell into poverty in 2022 as </a:t>
          </a:r>
          <a:r>
            <a:rPr lang="en-GB" sz="1600" kern="1200" dirty="0">
              <a:solidFill>
                <a:srgbClr val="002060"/>
              </a:solidFill>
              <a:latin typeface="Arial" panose="020B0604020202020204" pitchFamily="34" charset="0"/>
              <a:cs typeface="Arial" panose="020B0604020202020204" pitchFamily="34" charset="0"/>
            </a:rPr>
            <a:t>COVID-19, Ukraine war, and climate change lock millions of poor people in vulnerable situations</a:t>
          </a:r>
          <a:r>
            <a:rPr lang="en-GB" sz="1400" kern="1200" dirty="0">
              <a:solidFill>
                <a:srgbClr val="002060"/>
              </a:solidFill>
              <a:latin typeface="Arial" panose="020B0604020202020204" pitchFamily="34" charset="0"/>
              <a:cs typeface="Arial" panose="020B0604020202020204" pitchFamily="34" charset="0"/>
            </a:rPr>
            <a:t>.</a:t>
          </a:r>
          <a:endParaRPr lang="en-US" sz="1800" kern="1200" dirty="0">
            <a:latin typeface="Arial" panose="020B0604020202020204" pitchFamily="34" charset="0"/>
            <a:cs typeface="Arial" panose="020B0604020202020204" pitchFamily="34" charset="0"/>
          </a:endParaRPr>
        </a:p>
      </dsp:txBody>
      <dsp:txXfrm>
        <a:off x="3975061" y="2879040"/>
        <a:ext cx="3613691" cy="2168215"/>
      </dsp:txXfrm>
    </dsp:sp>
    <dsp:sp modelId="{FD11590F-124E-492A-9010-A1F8298D9B07}">
      <dsp:nvSpPr>
        <dsp:cNvPr id="0" name=""/>
        <dsp:cNvSpPr/>
      </dsp:nvSpPr>
      <dsp:spPr>
        <a:xfrm>
          <a:off x="7950122" y="2879040"/>
          <a:ext cx="3613691" cy="2168215"/>
        </a:xfrm>
        <a:prstGeom prst="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ts val="0"/>
            </a:spcAft>
            <a:buNone/>
          </a:pPr>
          <a:r>
            <a:rPr lang="en-US" sz="6000" b="1" kern="1200" dirty="0">
              <a:solidFill>
                <a:srgbClr val="ED7D31"/>
              </a:solidFill>
              <a:latin typeface="Arial Black" panose="020B0A04020102020204" pitchFamily="34" charset="0"/>
              <a:ea typeface="+mn-ea"/>
              <a:cs typeface="+mn-cs"/>
            </a:rPr>
            <a:t>144</a:t>
          </a:r>
          <a:r>
            <a:rPr lang="en-US" sz="1800" b="1" kern="1200" dirty="0">
              <a:solidFill>
                <a:srgbClr val="ED7D31"/>
              </a:solidFill>
              <a:latin typeface="Arial Black" panose="020B0A04020102020204" pitchFamily="34" charset="0"/>
              <a:ea typeface="+mn-ea"/>
              <a:cs typeface="+mn-cs"/>
            </a:rPr>
            <a:t> million</a:t>
          </a:r>
        </a:p>
        <a:p>
          <a:pPr marL="0" lvl="0" indent="0" algn="l" defTabSz="2667000">
            <a:lnSpc>
              <a:spcPct val="90000"/>
            </a:lnSpc>
            <a:spcBef>
              <a:spcPct val="0"/>
            </a:spcBef>
            <a:spcAft>
              <a:spcPct val="35000"/>
            </a:spcAft>
            <a:buNone/>
          </a:pPr>
          <a:r>
            <a:rPr lang="en-GB" sz="1600" kern="1200" dirty="0">
              <a:solidFill>
                <a:srgbClr val="002060"/>
              </a:solidFill>
              <a:latin typeface="Arial" panose="020B0604020202020204" pitchFamily="34" charset="0"/>
              <a:ea typeface="宋体" panose="02010600030101010101" pitchFamily="2" charset="-122"/>
              <a:cs typeface="Arial" panose="020B0604020202020204" pitchFamily="34" charset="0"/>
            </a:rPr>
            <a:t>144 million non-poor were at high risk of falling into poverty, implying that 10% of Africa’s total population were vulnerable to falling into poverty</a:t>
          </a:r>
          <a:endParaRPr lang="en-US" sz="1600" kern="1200" dirty="0">
            <a:latin typeface="Arial" panose="020B0604020202020204" pitchFamily="34" charset="0"/>
            <a:cs typeface="Arial" panose="020B0604020202020204" pitchFamily="34" charset="0"/>
          </a:endParaRPr>
        </a:p>
      </dsp:txBody>
      <dsp:txXfrm>
        <a:off x="7950122" y="2879040"/>
        <a:ext cx="3613691" cy="216821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0.11612</cdr:x>
      <cdr:y>0.19476</cdr:y>
    </cdr:from>
    <cdr:to>
      <cdr:x>0.11612</cdr:x>
      <cdr:y>0.43074</cdr:y>
    </cdr:to>
    <cdr:cxnSp macro="">
      <cdr:nvCxnSpPr>
        <cdr:cNvPr id="3" name="Straight Arrow Connector 2">
          <a:extLst xmlns:a="http://schemas.openxmlformats.org/drawingml/2006/main">
            <a:ext uri="{FF2B5EF4-FFF2-40B4-BE49-F238E27FC236}">
              <a16:creationId xmlns:a16="http://schemas.microsoft.com/office/drawing/2014/main" id="{6FC68102-4D5C-1EE4-F4B2-4AEB89504BF4}"/>
            </a:ext>
          </a:extLst>
        </cdr:cNvPr>
        <cdr:cNvCxnSpPr/>
      </cdr:nvCxnSpPr>
      <cdr:spPr>
        <a:xfrm xmlns:a="http://schemas.openxmlformats.org/drawingml/2006/main" flipH="1" flipV="1">
          <a:off x="951834" y="980340"/>
          <a:ext cx="0" cy="1187821"/>
        </a:xfrm>
        <a:prstGeom xmlns:a="http://schemas.openxmlformats.org/drawingml/2006/main" prst="straightConnector1">
          <a:avLst/>
        </a:prstGeom>
        <a:ln xmlns:a="http://schemas.openxmlformats.org/drawingml/2006/main">
          <a:solidFill>
            <a:srgbClr val="FF0000"/>
          </a:solidFill>
          <a:tailEnd type="triangle"/>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dr:relSizeAnchor xmlns:cdr="http://schemas.openxmlformats.org/drawingml/2006/chartDrawing">
    <cdr:from>
      <cdr:x>0.08134</cdr:x>
      <cdr:y>0.13596</cdr:y>
    </cdr:from>
    <cdr:to>
      <cdr:x>0.28737</cdr:x>
      <cdr:y>0.19719</cdr:y>
    </cdr:to>
    <cdr:sp macro="" textlink="">
      <cdr:nvSpPr>
        <cdr:cNvPr id="4" name="TextBox 3"/>
        <cdr:cNvSpPr txBox="1"/>
      </cdr:nvSpPr>
      <cdr:spPr>
        <a:xfrm xmlns:a="http://schemas.openxmlformats.org/drawingml/2006/main">
          <a:off x="666752" y="684358"/>
          <a:ext cx="1688781" cy="3082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100" dirty="0">
              <a:solidFill>
                <a:sysClr val="windowText" lastClr="000000"/>
              </a:solidFill>
            </a:rPr>
            <a:t>Depreciation</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5E95AC1-4A0F-4A13-926E-FBA9F5519E87}" type="datetimeFigureOut">
              <a:rPr lang="en-GB" smtClean="0"/>
              <a:t>14/03/2023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DDA56A94-24B5-418D-AD96-285F17B481BD}" type="slidenum">
              <a:rPr lang="en-GB" smtClean="0"/>
              <a:t>‹#›</a:t>
            </a:fld>
            <a:endParaRPr lang="en-GB"/>
          </a:p>
        </p:txBody>
      </p:sp>
    </p:spTree>
    <p:extLst>
      <p:ext uri="{BB962C8B-B14F-4D97-AF65-F5344CB8AC3E}">
        <p14:creationId xmlns:p14="http://schemas.microsoft.com/office/powerpoint/2010/main" val="1907091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Private consumption and gross fixed investment have driven growth in Africa in 2022, while net exports have repressed it. </a:t>
            </a:r>
          </a:p>
          <a:p>
            <a:pPr marL="171450" indent="-171450">
              <a:buFont typeface="Arial" panose="020B0604020202020204" pitchFamily="34" charset="0"/>
              <a:buChar char="•"/>
            </a:pPr>
            <a:r>
              <a:rPr lang="en-US" dirty="0"/>
              <a:t>Government final consumption increased, contributing 0.8 percentage points to gross domestic product (GDP) growth in 2022. However, the contribution of private consumption to GDP growth was significantly lower than in 2021, amid the tightening of the global economy by monetary authorities to combat inflationary pressures.</a:t>
            </a:r>
          </a:p>
          <a:p>
            <a:pPr marL="171450" indent="-171450">
              <a:buFont typeface="Arial" panose="020B0604020202020204" pitchFamily="34" charset="0"/>
              <a:buChar char="•"/>
            </a:pPr>
            <a:r>
              <a:rPr lang="en-US" dirty="0"/>
              <a:t>Net exports and private consumption are expected to be the key drivers of growth into 2023; however, the tightening of global monetary policies is expected to weigh on investments on the continent.</a:t>
            </a:r>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4</a:t>
            </a:fld>
            <a:endParaRPr lang="en-GB"/>
          </a:p>
        </p:txBody>
      </p:sp>
    </p:spTree>
    <p:extLst>
      <p:ext uri="{BB962C8B-B14F-4D97-AF65-F5344CB8AC3E}">
        <p14:creationId xmlns:p14="http://schemas.microsoft.com/office/powerpoint/2010/main" val="2272196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Debt-to-GDP ratio for Africa remain above the IMF debt sustainability level of 60%.</a:t>
            </a:r>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5</a:t>
            </a:fld>
            <a:endParaRPr lang="en-GB"/>
          </a:p>
        </p:txBody>
      </p:sp>
    </p:spTree>
    <p:extLst>
      <p:ext uri="{BB962C8B-B14F-4D97-AF65-F5344CB8AC3E}">
        <p14:creationId xmlns:p14="http://schemas.microsoft.com/office/powerpoint/2010/main" val="4251064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rPr>
              <a:t>Monetary effect: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rPr>
              <a:t>With countries such as Mauritius, Ghana and Namibia increasing their policy rates by 116%, 86% and 80%, respectively during 2022.</a:t>
            </a:r>
            <a:endParaRPr lang="en-US"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rPr>
              <a:t>Exchange rate effect: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rPr>
              <a:t>The increase in interest rates by the United States Federal Reserve in response to persistently high inflation has led to the appreciation of the United States dollar against other major currencies.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i="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6</a:t>
            </a:fld>
            <a:endParaRPr lang="en-GB"/>
          </a:p>
        </p:txBody>
      </p:sp>
    </p:spTree>
    <p:extLst>
      <p:ext uri="{BB962C8B-B14F-4D97-AF65-F5344CB8AC3E}">
        <p14:creationId xmlns:p14="http://schemas.microsoft.com/office/powerpoint/2010/main" val="97468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rPr>
              <a:t>Capital outflows have led to a significant depreciation of domestic currencies against the United States dollar in several African countries.</a:t>
            </a:r>
          </a:p>
          <a:p>
            <a:pPr marL="285750" indent="-285750">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rPr>
              <a:t>Despite a break in the United States dollar bull trend in the fourth quarter of 2022, most African currencies will likely depreciate against the United States dollar in 2023, as developed countries continue to tighten monetary policy to limit inflation. </a:t>
            </a:r>
          </a:p>
          <a:p>
            <a:pPr marL="285750" indent="-285750">
              <a:buFont typeface="Arial" panose="020B0604020202020204" pitchFamily="34" charset="0"/>
              <a:buChar char="•"/>
            </a:pPr>
            <a:endParaRPr lang="en-US" sz="18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DA56A94-24B5-418D-AD96-285F17B481BD}" type="slidenum">
              <a:rPr lang="en-GB" smtClean="0"/>
              <a:t>7</a:t>
            </a:fld>
            <a:endParaRPr lang="en-GB"/>
          </a:p>
        </p:txBody>
      </p:sp>
    </p:spTree>
    <p:extLst>
      <p:ext uri="{BB962C8B-B14F-4D97-AF65-F5344CB8AC3E}">
        <p14:creationId xmlns:p14="http://schemas.microsoft.com/office/powerpoint/2010/main" val="343472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Situation: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Currently, Africa’s exports to the rest of the world continue to be dominated by </a:t>
            </a:r>
            <a:r>
              <a:rPr lang="en-GB" sz="12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fuel</a:t>
            </a:r>
            <a:r>
              <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 products.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 addition, ores and metals, also in extractive industries, held a 14 per cent share of African exports.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2060"/>
                </a:solidFill>
                <a:latin typeface="Arial" panose="020B0604020202020204" pitchFamily="34" charset="0"/>
                <a:ea typeface="宋体" panose="02010600030101010101" pitchFamily="2" charset="-122"/>
                <a:cs typeface="Arial" panose="020B0604020202020204" pitchFamily="34" charset="0"/>
              </a:rPr>
              <a:t>Opportunity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2060"/>
                </a:solidFill>
                <a:latin typeface="Arial" panose="020B0604020202020204" pitchFamily="34" charset="0"/>
                <a:ea typeface="宋体" panose="02010600030101010101" pitchFamily="2" charset="-122"/>
                <a:cs typeface="Arial" panose="020B0604020202020204" pitchFamily="34" charset="0"/>
              </a:rPr>
              <a:t>However, </a:t>
            </a:r>
            <a:r>
              <a:rPr lang="en-US" sz="1200" b="1" dirty="0">
                <a:solidFill>
                  <a:srgbClr val="002060"/>
                </a:solidFill>
                <a:latin typeface="Arial" panose="020B0604020202020204" pitchFamily="34" charset="0"/>
                <a:ea typeface="宋体" panose="02010600030101010101" pitchFamily="2" charset="-122"/>
                <a:cs typeface="Arial" panose="020B0604020202020204" pitchFamily="34" charset="0"/>
              </a:rPr>
              <a:t>trade</a:t>
            </a:r>
            <a:r>
              <a:rPr lang="en-US" sz="12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 manufactured goods </a:t>
            </a:r>
            <a:r>
              <a:rPr lang="en-US"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comprise a </a:t>
            </a:r>
            <a:r>
              <a:rPr lang="en-US" sz="12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44%</a:t>
            </a:r>
            <a:r>
              <a:rPr lang="en-US"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 share of intra-African exports, signifying tremendous opportunities for Africa’s industrialization.</a:t>
            </a:r>
            <a:endParaRPr lang="en-US" sz="1200" dirty="0">
              <a:solidFill>
                <a:srgbClr val="002060"/>
              </a:solidFill>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8</a:t>
            </a:fld>
            <a:endParaRPr lang="en-GB"/>
          </a:p>
        </p:txBody>
      </p:sp>
    </p:spTree>
    <p:extLst>
      <p:ext uri="{BB962C8B-B14F-4D97-AF65-F5344CB8AC3E}">
        <p14:creationId xmlns:p14="http://schemas.microsoft.com/office/powerpoint/2010/main" val="1983148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While</a:t>
            </a:r>
            <a:r>
              <a:rPr lang="en-GB" sz="12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 Agrifood and industry </a:t>
            </a:r>
            <a:r>
              <a:rPr lang="en-GB" sz="1200" dirty="0">
                <a:solidFill>
                  <a:srgbClr val="002060"/>
                </a:solidFill>
                <a:effectLst/>
                <a:latin typeface="Arial" panose="020B0604020202020204" pitchFamily="34" charset="0"/>
                <a:ea typeface="宋体" panose="02010600030101010101" pitchFamily="2" charset="-122"/>
                <a:cs typeface="Arial" panose="020B0604020202020204" pitchFamily="34" charset="0"/>
              </a:rPr>
              <a:t>comprise the largest portion of African gains from the agreement</a:t>
            </a:r>
            <a:r>
              <a:rPr lang="en-GB" sz="1200" dirty="0">
                <a:solidFill>
                  <a:srgbClr val="002060"/>
                </a:solidFill>
                <a:latin typeface="Arial" panose="020B0604020202020204" pitchFamily="34" charset="0"/>
                <a:ea typeface="宋体" panose="02010600030101010101" pitchFamily="2" charset="-122"/>
                <a:cs typeface="Arial" panose="020B0604020202020204" pitchFamily="34" charset="0"/>
              </a:rPr>
              <a:t>.</a:t>
            </a:r>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9</a:t>
            </a:fld>
            <a:endParaRPr lang="en-GB"/>
          </a:p>
        </p:txBody>
      </p:sp>
    </p:spTree>
    <p:extLst>
      <p:ext uri="{BB962C8B-B14F-4D97-AF65-F5344CB8AC3E}">
        <p14:creationId xmlns:p14="http://schemas.microsoft.com/office/powerpoint/2010/main" val="3615836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Introduction to poverty section:</a:t>
            </a:r>
          </a:p>
          <a:p>
            <a:pPr marL="628650" lvl="1" indent="-171450">
              <a:buFont typeface="Arial" panose="020B0604020202020204" pitchFamily="34" charset="0"/>
              <a:buChar char="•"/>
            </a:pPr>
            <a:r>
              <a:rPr lang="en-US" dirty="0"/>
              <a:t>Poverty and inequality were significant in Africa even before the recent global crises. </a:t>
            </a:r>
          </a:p>
          <a:p>
            <a:pPr marL="628650" lvl="1" indent="-171450">
              <a:buFont typeface="Arial" panose="020B0604020202020204" pitchFamily="34" charset="0"/>
              <a:buChar char="•"/>
            </a:pPr>
            <a:r>
              <a:rPr lang="en-US" dirty="0"/>
              <a:t>The deepening of poverty and widening of inequality amid overlapping crises threaten to reverse the two decades of progress made in countering them.</a:t>
            </a:r>
          </a:p>
          <a:p>
            <a:pPr marL="628650" lvl="1" indent="-171450">
              <a:buFont typeface="Arial" panose="020B0604020202020204" pitchFamily="34" charset="0"/>
              <a:buChar char="•"/>
            </a:pPr>
            <a:r>
              <a:rPr lang="en-US" dirty="0"/>
              <a:t>Recovering from the adverse effects of these phenomena may take years if urgent action is not taken at the global and national levels. </a:t>
            </a:r>
          </a:p>
          <a:p>
            <a:pPr marL="628650" lvl="1" indent="-171450">
              <a:buFont typeface="Arial" panose="020B0604020202020204" pitchFamily="34" charset="0"/>
              <a:buChar char="•"/>
            </a:pPr>
            <a:r>
              <a:rPr lang="en-US" dirty="0"/>
              <a:t>Of particular concern is the fact that the non-poor in Africa are at high risk of slipping into poverty as shocks occur.</a:t>
            </a:r>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10</a:t>
            </a:fld>
            <a:endParaRPr lang="en-GB"/>
          </a:p>
        </p:txBody>
      </p:sp>
    </p:spTree>
    <p:extLst>
      <p:ext uri="{BB962C8B-B14F-4D97-AF65-F5344CB8AC3E}">
        <p14:creationId xmlns:p14="http://schemas.microsoft.com/office/powerpoint/2010/main" val="1203830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AfCFTA additional points:</a:t>
            </a:r>
          </a:p>
          <a:p>
            <a:pPr marL="171450" indent="-171450">
              <a:buFont typeface="Arial" panose="020B0604020202020204" pitchFamily="34" charset="0"/>
              <a:buChar char="•"/>
            </a:pPr>
            <a:r>
              <a:rPr lang="en-US" dirty="0"/>
              <a:t>As Phase II of the negotiations are being finalized, active participation of all member states is necessary to ensure the successful completion of these negotiations. </a:t>
            </a:r>
          </a:p>
          <a:p>
            <a:pPr marL="171450" indent="-171450">
              <a:buFont typeface="Arial" panose="020B0604020202020204" pitchFamily="34" charset="0"/>
              <a:buChar char="•"/>
            </a:pPr>
            <a:r>
              <a:rPr lang="en-US" dirty="0"/>
              <a:t>Once finalised, member states will need to ensure that the agreements are implemented and national laws and rules aligned or, where necessary, modified, to be in synch with the agreements. </a:t>
            </a:r>
          </a:p>
          <a:p>
            <a:pPr marL="171450" indent="-171450">
              <a:buFont typeface="Arial" panose="020B0604020202020204" pitchFamily="34" charset="0"/>
              <a:buChar char="•"/>
            </a:pPr>
            <a:r>
              <a:rPr lang="en-US" dirty="0"/>
              <a:t>There is a need to raise awareness to ensure that all stakeholders are aware of the AfCFTA, the rights and entitlements the agreement confers, and the corresponding obligations and duties. </a:t>
            </a:r>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11</a:t>
            </a:fld>
            <a:endParaRPr lang="en-GB"/>
          </a:p>
        </p:txBody>
      </p:sp>
    </p:spTree>
    <p:extLst>
      <p:ext uri="{BB962C8B-B14F-4D97-AF65-F5344CB8AC3E}">
        <p14:creationId xmlns:p14="http://schemas.microsoft.com/office/powerpoint/2010/main" val="156293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59179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65777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693964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66674"/>
            <a:ext cx="12192000" cy="2512541"/>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hasCustomPrompt="1"/>
          </p:nvPr>
        </p:nvSpPr>
        <p:spPr>
          <a:xfrm>
            <a:off x="510300" y="3324520"/>
            <a:ext cx="11171400" cy="2175228"/>
          </a:xfrm>
        </p:spPr>
        <p:txBody>
          <a:bodyPr>
            <a:normAutofit/>
          </a:bodyPr>
          <a:lstStyle>
            <a:lvl1pPr algn="ctr">
              <a:defRPr sz="1800" b="1" i="0" baseline="0">
                <a:latin typeface="Lucida Sans" panose="020B0602030504020204" pitchFamily="34" charset="77"/>
              </a:defRPr>
            </a:lvl1pPr>
          </a:lstStyle>
          <a:p>
            <a:r>
              <a:rPr lang="en-US" dirty="0">
                <a:latin typeface="Arial" panose="020B0604020202020204" pitchFamily="34" charset="0"/>
                <a:cs typeface="Arial" panose="020B0604020202020204" pitchFamily="34" charset="0"/>
              </a:rPr>
              <a:t>Title of presentation</a:t>
            </a:r>
            <a:br>
              <a:rPr lang="en-US" dirty="0">
                <a:latin typeface="Arial" panose="020B0604020202020204" pitchFamily="34" charset="0"/>
                <a:cs typeface="Arial" panose="020B0604020202020204" pitchFamily="34" charset="0"/>
              </a:rPr>
            </a:br>
            <a:br>
              <a:rPr lang="en-US" sz="21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Name of presenter</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Title, Division</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[Exact delivery date]</a:t>
            </a:r>
            <a:endParaRPr lang="en-US" dirty="0"/>
          </a:p>
        </p:txBody>
      </p:sp>
      <p:pic>
        <p:nvPicPr>
          <p:cNvPr id="10" name="Picture 9" descr="A close up of a logo&#10;&#10;Description automatically generated">
            <a:extLst>
              <a:ext uri="{FF2B5EF4-FFF2-40B4-BE49-F238E27FC236}">
                <a16:creationId xmlns:a16="http://schemas.microsoft.com/office/drawing/2014/main" id="{6492DEB6-C0F2-8C48-A6E7-B6D175F0CD88}"/>
              </a:ext>
            </a:extLst>
          </p:cNvPr>
          <p:cNvPicPr>
            <a:picLocks noChangeAspect="1"/>
          </p:cNvPicPr>
          <p:nvPr userDrawn="1"/>
        </p:nvPicPr>
        <p:blipFill>
          <a:blip r:embed="rId3"/>
          <a:stretch>
            <a:fillRect/>
          </a:stretch>
        </p:blipFill>
        <p:spPr>
          <a:xfrm>
            <a:off x="529503" y="433955"/>
            <a:ext cx="3618548" cy="378701"/>
          </a:xfrm>
          <a:prstGeom prst="rect">
            <a:avLst/>
          </a:prstGeom>
        </p:spPr>
      </p:pic>
      <p:pic>
        <p:nvPicPr>
          <p:cNvPr id="12" name="Picture 11" descr="A picture containing graphical user interface&#10;&#10;Description automatically generated">
            <a:extLst>
              <a:ext uri="{FF2B5EF4-FFF2-40B4-BE49-F238E27FC236}">
                <a16:creationId xmlns:a16="http://schemas.microsoft.com/office/drawing/2014/main" id="{619A4FEE-386F-4FB4-BF09-1C2DED36252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56117" y="1443384"/>
            <a:ext cx="4148888" cy="1401176"/>
          </a:xfrm>
          <a:prstGeom prst="rect">
            <a:avLst/>
          </a:prstGeom>
        </p:spPr>
      </p:pic>
    </p:spTree>
    <p:extLst>
      <p:ext uri="{BB962C8B-B14F-4D97-AF65-F5344CB8AC3E}">
        <p14:creationId xmlns:p14="http://schemas.microsoft.com/office/powerpoint/2010/main" val="459364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5303520"/>
            <a:ext cx="12192000" cy="1554480"/>
          </a:xfrm>
          <a:prstGeom prst="rect">
            <a:avLst/>
          </a:prstGeom>
        </p:spPr>
      </p:pic>
      <p:pic>
        <p:nvPicPr>
          <p:cNvPr id="9" name="Picture 8" descr="A picture containing graphical user interface&#10;&#10;Description automatically generated">
            <a:extLst>
              <a:ext uri="{FF2B5EF4-FFF2-40B4-BE49-F238E27FC236}">
                <a16:creationId xmlns:a16="http://schemas.microsoft.com/office/drawing/2014/main" id="{9F6F980D-2EB1-40C6-A935-6E86C936F8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2494" y="520672"/>
            <a:ext cx="4148888" cy="1401176"/>
          </a:xfrm>
          <a:prstGeom prst="rect">
            <a:avLst/>
          </a:prstGeom>
        </p:spPr>
      </p:pic>
    </p:spTree>
    <p:extLst>
      <p:ext uri="{BB962C8B-B14F-4D97-AF65-F5344CB8AC3E}">
        <p14:creationId xmlns:p14="http://schemas.microsoft.com/office/powerpoint/2010/main" val="362202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normAutofit/>
          </a:bodyPr>
          <a:lstStyle>
            <a:lvl1pPr>
              <a:defRPr sz="1575">
                <a:latin typeface="Arial" panose="020B0604020202020204" pitchFamily="34" charset="0"/>
                <a:cs typeface="Arial" panose="020B0604020202020204" pitchFamily="34" charset="0"/>
              </a:defRPr>
            </a:lvl1pPr>
            <a:lvl2pPr>
              <a:defRPr sz="1575">
                <a:latin typeface="Arial" panose="020B0604020202020204" pitchFamily="34" charset="0"/>
                <a:cs typeface="Arial" panose="020B0604020202020204" pitchFamily="34" charset="0"/>
              </a:defRPr>
            </a:lvl2pPr>
            <a:lvl3pPr>
              <a:defRPr sz="1575">
                <a:latin typeface="Arial" panose="020B0604020202020204" pitchFamily="34" charset="0"/>
                <a:cs typeface="Arial" panose="020B0604020202020204" pitchFamily="34" charset="0"/>
              </a:defRPr>
            </a:lvl3pPr>
            <a:lvl4pPr>
              <a:defRPr sz="1575">
                <a:latin typeface="Arial" panose="020B0604020202020204" pitchFamily="34" charset="0"/>
                <a:cs typeface="Arial" panose="020B0604020202020204" pitchFamily="34" charset="0"/>
              </a:defRPr>
            </a:lvl4pPr>
            <a:lvl5pPr>
              <a:defRPr sz="1575">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8"/>
            <a:ext cx="12192000" cy="365127"/>
          </a:xfrm>
          <a:prstGeom prst="rect">
            <a:avLst/>
          </a:prstGeom>
        </p:spPr>
      </p:pic>
      <p:pic>
        <p:nvPicPr>
          <p:cNvPr id="5" name="Picture 4" descr="A picture containing graphical user interface&#10;&#10;Description automatically generated">
            <a:extLst>
              <a:ext uri="{FF2B5EF4-FFF2-40B4-BE49-F238E27FC236}">
                <a16:creationId xmlns:a16="http://schemas.microsoft.com/office/drawing/2014/main" id="{9FB694E8-8ADF-4ADC-9520-523B679FF7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6784" y="241069"/>
            <a:ext cx="2810757" cy="922713"/>
          </a:xfrm>
          <a:prstGeom prst="rect">
            <a:avLst/>
          </a:prstGeom>
        </p:spPr>
      </p:pic>
    </p:spTree>
    <p:extLst>
      <p:ext uri="{BB962C8B-B14F-4D97-AF65-F5344CB8AC3E}">
        <p14:creationId xmlns:p14="http://schemas.microsoft.com/office/powerpoint/2010/main" val="3454267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5577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9113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70150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43EB8-F0F7-4F58-999E-243676C81D79}" type="datetimeFigureOut">
              <a:rPr lang="en-GB" smtClean="0"/>
              <a:t>14/03/2023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573048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43EB8-F0F7-4F58-999E-243676C81D79}" type="datetimeFigureOut">
              <a:rPr lang="en-GB" smtClean="0"/>
              <a:t>14/03/2023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33625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43EB8-F0F7-4F58-999E-243676C81D79}" type="datetimeFigureOut">
              <a:rPr lang="en-GB" smtClean="0"/>
              <a:t>14/03/2023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98236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0119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66675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43EB8-F0F7-4F58-999E-243676C81D79}" type="datetimeFigureOut">
              <a:rPr lang="en-GB" smtClean="0"/>
              <a:t>14/03/2023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67C17-03A5-414F-9B7A-F87902DAED50}" type="slidenum">
              <a:rPr lang="en-GB" smtClean="0"/>
              <a:t>‹#›</a:t>
            </a:fld>
            <a:endParaRPr lang="en-GB"/>
          </a:p>
        </p:txBody>
      </p:sp>
    </p:spTree>
    <p:extLst>
      <p:ext uri="{BB962C8B-B14F-4D97-AF65-F5344CB8AC3E}">
        <p14:creationId xmlns:p14="http://schemas.microsoft.com/office/powerpoint/2010/main" val="104724410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9" r:id="rId13"/>
    <p:sldLayoutId id="2147483690"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uneca.org/eca-events/sites/default/files/resources/documents/com2023/E_ECA_COE_41_5_E.pdf"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hyperlink" Target="http://www.uneca.org/cfm2023"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81125" y="3205263"/>
            <a:ext cx="9620250" cy="3203954"/>
          </a:xfrm>
          <a:prstGeom prst="rect">
            <a:avLst/>
          </a:prstGeom>
        </p:spPr>
        <p:txBody>
          <a:bodyPr wrap="square">
            <a:spAutoFit/>
          </a:bodyPr>
          <a:lstStyle/>
          <a:p>
            <a:pPr marL="0" lvl="0" indent="0" algn="ctr" rtl="0">
              <a:lnSpc>
                <a:spcPct val="115000"/>
              </a:lnSpc>
              <a:spcAft>
                <a:spcPts val="0"/>
              </a:spcAft>
              <a:buFont typeface="+mj-lt"/>
              <a:buNone/>
            </a:pPr>
            <a:r>
              <a:rPr lang="en-ZW" sz="2800" b="1" dirty="0">
                <a:effectLst/>
                <a:latin typeface="Arial" panose="020B0604020202020204" pitchFamily="34" charset="0"/>
                <a:cs typeface="Arial" panose="020B0604020202020204" pitchFamily="34" charset="0"/>
              </a:rPr>
              <a:t>Recent economic and social developments in Africa</a:t>
            </a:r>
            <a:endParaRPr lang="en-GB" sz="2800" b="1" dirty="0">
              <a:effectLst/>
              <a:latin typeface="Arial" panose="020B0604020202020204" pitchFamily="34" charset="0"/>
              <a:ea typeface="Calibri" panose="020F0502020204030204" pitchFamily="34" charset="0"/>
              <a:cs typeface="Arial" panose="020B0604020202020204" pitchFamily="34" charset="0"/>
            </a:endParaRPr>
          </a:p>
          <a:p>
            <a:pPr algn="ctr"/>
            <a:endParaRPr lang="en-US" sz="2400" b="1" i="1" dirty="0">
              <a:latin typeface="Arial" panose="020B0604020202020204" pitchFamily="34" charset="0"/>
              <a:cs typeface="Arial" panose="020B0604020202020204" pitchFamily="34" charset="0"/>
            </a:endParaRPr>
          </a:p>
          <a:p>
            <a:pPr algn="ctr"/>
            <a:r>
              <a:rPr lang="en-US" sz="2400" b="1" i="1" dirty="0">
                <a:latin typeface="Arial" panose="020B0604020202020204" pitchFamily="34" charset="0"/>
                <a:cs typeface="Arial" panose="020B0604020202020204" pitchFamily="34" charset="0"/>
              </a:rPr>
              <a:t>(Doc Ref. No.: </a:t>
            </a:r>
            <a:r>
              <a:rPr lang="en-GB" sz="2400" b="1" dirty="0">
                <a:solidFill>
                  <a:schemeClr val="accent1">
                    <a:lumMod val="75000"/>
                  </a:schemeClr>
                </a:solidFill>
                <a:hlinkClick r:id="rId2">
                  <a:extLst>
                    <a:ext uri="{A12FA001-AC4F-418D-AE19-62706E023703}">
                      <ahyp:hlinkClr xmlns:ahyp="http://schemas.microsoft.com/office/drawing/2018/hyperlinkcolor" val="tx"/>
                    </a:ext>
                  </a:extLst>
                </a:hlinkClick>
              </a:rPr>
              <a:t>E/ECA/COE/41/5</a:t>
            </a:r>
            <a:r>
              <a:rPr lang="en-US" sz="2400" b="1" i="1" dirty="0">
                <a:latin typeface="Arial" panose="020B0604020202020204" pitchFamily="34" charset="0"/>
                <a:cs typeface="Arial" panose="020B0604020202020204" pitchFamily="34" charset="0"/>
              </a:rPr>
              <a:t>)</a:t>
            </a:r>
            <a:br>
              <a:rPr lang="en-US" sz="2400" b="1" i="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sz="2000" b="1" kern="0" dirty="0">
                <a:latin typeface="Arial" panose="020B0604020202020204" pitchFamily="34" charset="0"/>
                <a:cs typeface="Arial" panose="020B0604020202020204" pitchFamily="34" charset="0"/>
              </a:rPr>
              <a:t>Adam Elhiraika (PhD.)</a:t>
            </a:r>
          </a:p>
          <a:p>
            <a:pPr algn="ctr"/>
            <a:r>
              <a:rPr lang="en-US" sz="2000" b="1" kern="0" dirty="0">
                <a:latin typeface="Arial" panose="020B0604020202020204" pitchFamily="34" charset="0"/>
                <a:cs typeface="Arial" panose="020B0604020202020204" pitchFamily="34" charset="0"/>
              </a:rPr>
              <a:t>Director, Macroeconomics &amp; Governance Division,</a:t>
            </a:r>
          </a:p>
          <a:p>
            <a:pPr algn="ctr"/>
            <a:r>
              <a:rPr lang="en-US" sz="1800" b="1" kern="0" dirty="0">
                <a:latin typeface="Arial" panose="020B0604020202020204" pitchFamily="34" charset="0"/>
                <a:cs typeface="Arial" panose="020B0604020202020204" pitchFamily="34" charset="0"/>
              </a:rPr>
              <a:t>UN Economic Commission for Africa</a:t>
            </a:r>
          </a:p>
          <a:p>
            <a:pPr algn="ctr"/>
            <a:br>
              <a:rPr lang="en-US" sz="2000" dirty="0">
                <a:latin typeface="Arial" panose="020B0604020202020204" pitchFamily="34" charset="0"/>
                <a:cs typeface="Arial" panose="020B0604020202020204" pitchFamily="34" charset="0"/>
              </a:rPr>
            </a:br>
            <a:r>
              <a:rPr lang="en-US" sz="2000" dirty="0">
                <a:solidFill>
                  <a:schemeClr val="accent1">
                    <a:lumMod val="50000"/>
                  </a:schemeClr>
                </a:solidFill>
                <a:latin typeface="+mn-ea"/>
                <a:ea typeface="+mn-ea"/>
              </a:rPr>
              <a:t>15 March 2023</a:t>
            </a:r>
            <a:endParaRPr lang="en-US" sz="2000" dirty="0">
              <a:latin typeface="+mn-ea"/>
              <a:ea typeface="+mn-ea"/>
            </a:endParaRPr>
          </a:p>
        </p:txBody>
      </p:sp>
    </p:spTree>
    <p:extLst>
      <p:ext uri="{BB962C8B-B14F-4D97-AF65-F5344CB8AC3E}">
        <p14:creationId xmlns:p14="http://schemas.microsoft.com/office/powerpoint/2010/main" val="2544428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76137"/>
            <a:ext cx="9182100" cy="7425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000" dirty="0">
                <a:solidFill>
                  <a:schemeClr val="bg1"/>
                </a:solidFill>
                <a:latin typeface="Arial" panose="020B0604020202020204" pitchFamily="34" charset="0"/>
                <a:cs typeface="Arial" panose="020B0604020202020204" pitchFamily="34" charset="0"/>
              </a:rPr>
              <a:t>Rising poverty levels with more people being at risk of falling into poverty</a:t>
            </a:r>
            <a:endParaRPr lang="en-US" sz="2000" dirty="0">
              <a:solidFill>
                <a:schemeClr val="bg1"/>
              </a:solidFill>
              <a:latin typeface="Arial" panose="020B0604020202020204" pitchFamily="34" charset="0"/>
              <a:cs typeface="Arial" panose="020B0604020202020204" pitchFamily="34" charset="0"/>
            </a:endParaRPr>
          </a:p>
        </p:txBody>
      </p:sp>
      <p:graphicFrame>
        <p:nvGraphicFramePr>
          <p:cNvPr id="7" name="Content Placeholder 3">
            <a:extLst>
              <a:ext uri="{FF2B5EF4-FFF2-40B4-BE49-F238E27FC236}">
                <a16:creationId xmlns:a16="http://schemas.microsoft.com/office/drawing/2014/main" id="{4E4C0B4D-69CB-4B15-86F7-BD295618092A}"/>
              </a:ext>
            </a:extLst>
          </p:cNvPr>
          <p:cNvGraphicFramePr>
            <a:graphicFrameLocks noGrp="1"/>
          </p:cNvGraphicFramePr>
          <p:nvPr>
            <p:ph idx="1"/>
          </p:nvPr>
        </p:nvGraphicFramePr>
        <p:xfrm>
          <a:off x="164739" y="1326036"/>
          <a:ext cx="6183040" cy="241159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936411E5-00DA-4226-B388-1D1AF725CA9A}"/>
              </a:ext>
            </a:extLst>
          </p:cNvPr>
          <p:cNvSpPr txBox="1"/>
          <p:nvPr/>
        </p:nvSpPr>
        <p:spPr>
          <a:xfrm>
            <a:off x="164739" y="1016992"/>
            <a:ext cx="6094140" cy="338554"/>
          </a:xfrm>
          <a:prstGeom prst="rect">
            <a:avLst/>
          </a:prstGeom>
          <a:noFill/>
        </p:spPr>
        <p:txBody>
          <a:bodyPr wrap="square">
            <a:spAutoFit/>
          </a:bodyPr>
          <a:lstStyle/>
          <a:p>
            <a:pPr>
              <a:spcAft>
                <a:spcPts val="1200"/>
              </a:spcAft>
            </a:pPr>
            <a:r>
              <a:rPr lang="en-GB" sz="1600" b="1" dirty="0">
                <a:effectLst/>
                <a:latin typeface="Arial" panose="020B0604020202020204" pitchFamily="34" charset="0"/>
                <a:ea typeface="Times New Roman" panose="02020603050405020304" pitchFamily="18" charset="0"/>
                <a:cs typeface="Arial" panose="020B0604020202020204" pitchFamily="34" charset="0"/>
              </a:rPr>
              <a:t>Poverty </a:t>
            </a:r>
            <a:r>
              <a:rPr lang="en-GB" sz="1600" b="1"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levels in Africa (number of people), 2019-2022</a:t>
            </a:r>
            <a:endParaRPr lang="en-US" sz="1600" b="1" dirty="0">
              <a:effectLst/>
              <a:latin typeface="Arial" panose="020B0604020202020204" pitchFamily="34" charset="0"/>
              <a:ea typeface="宋体" panose="02010600030101010101" pitchFamily="2" charset="-122"/>
              <a:cs typeface="Arial" panose="020B0604020202020204" pitchFamily="34" charset="0"/>
            </a:endParaRPr>
          </a:p>
        </p:txBody>
      </p:sp>
      <p:graphicFrame>
        <p:nvGraphicFramePr>
          <p:cNvPr id="10" name="Chart 9">
            <a:extLst>
              <a:ext uri="{FF2B5EF4-FFF2-40B4-BE49-F238E27FC236}">
                <a16:creationId xmlns:a16="http://schemas.microsoft.com/office/drawing/2014/main" id="{D1042B4E-C86A-4483-BABF-D495329964FC}"/>
              </a:ext>
            </a:extLst>
          </p:cNvPr>
          <p:cNvGraphicFramePr/>
          <p:nvPr/>
        </p:nvGraphicFramePr>
        <p:xfrm>
          <a:off x="-370079" y="4493889"/>
          <a:ext cx="6717857" cy="2057534"/>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8FCB0FDA-FCCD-4D04-B2A8-7026181E88F2}"/>
              </a:ext>
            </a:extLst>
          </p:cNvPr>
          <p:cNvSpPr txBox="1"/>
          <p:nvPr/>
        </p:nvSpPr>
        <p:spPr>
          <a:xfrm>
            <a:off x="120600" y="3812773"/>
            <a:ext cx="5613707" cy="584775"/>
          </a:xfrm>
          <a:prstGeom prst="rect">
            <a:avLst/>
          </a:prstGeom>
          <a:noFill/>
        </p:spPr>
        <p:txBody>
          <a:bodyPr wrap="square">
            <a:spAutoFit/>
          </a:bodyPr>
          <a:lstStyle/>
          <a:p>
            <a:r>
              <a:rPr lang="en-GB" sz="1600" b="1" dirty="0">
                <a:effectLst/>
                <a:latin typeface="Arial" panose="020B0604020202020204" pitchFamily="34" charset="0"/>
                <a:ea typeface="Times New Roman" panose="02020603050405020304" pitchFamily="18" charset="0"/>
                <a:cs typeface="Arial" panose="020B0604020202020204" pitchFamily="34" charset="0"/>
              </a:rPr>
              <a:t>Number </a:t>
            </a:r>
            <a:r>
              <a:rPr lang="en-GB" sz="1600" b="1"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of people (millions) 20% above the poverty line and vulnerable to fall into poverty in 2022</a:t>
            </a:r>
            <a:endParaRPr lang="en-US" sz="1600" b="1"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B2C1F1E1-AC2D-4E5A-A1F3-5D7F36E19FD7}"/>
              </a:ext>
            </a:extLst>
          </p:cNvPr>
          <p:cNvSpPr txBox="1"/>
          <p:nvPr/>
        </p:nvSpPr>
        <p:spPr>
          <a:xfrm>
            <a:off x="7061200" y="1637325"/>
            <a:ext cx="4618320" cy="4041934"/>
          </a:xfrm>
          <a:prstGeom prst="roundRect">
            <a:avLst>
              <a:gd name="adj" fmla="val 10965"/>
            </a:avLst>
          </a:prstGeom>
          <a:solidFill>
            <a:schemeClr val="bg1">
              <a:lumMod val="95000"/>
            </a:schemeClr>
          </a:solidFill>
          <a:ln>
            <a:solidFill>
              <a:schemeClr val="bg1"/>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180000" indent="-180000">
              <a:buFont typeface="Courier New" panose="02070309020205020404" pitchFamily="49" charset="0"/>
              <a:buChar char="o"/>
            </a:pP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While the number of poor people in Africa declined between 2020 and 2021, it rose again by </a:t>
            </a:r>
            <a:r>
              <a:rPr lang="en-GB"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18 million </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between 2021 and 2022, with </a:t>
            </a:r>
            <a:r>
              <a:rPr lang="en-GB"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545 million </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people living in poverty. </a:t>
            </a:r>
          </a:p>
          <a:p>
            <a:pPr marL="180000" indent="-180000">
              <a:buFont typeface="Courier New" panose="02070309020205020404" pitchFamily="49" charset="0"/>
              <a:buChar char="o"/>
            </a:pPr>
            <a:endPar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180000" indent="-180000">
              <a:buFont typeface="Courier New" panose="02070309020205020404" pitchFamily="49" charset="0"/>
              <a:buChar char="o"/>
            </a:pPr>
            <a:r>
              <a:rPr lang="en-GB" sz="2000" b="1" dirty="0">
                <a:solidFill>
                  <a:srgbClr val="002060"/>
                </a:solidFill>
                <a:latin typeface="Arial" panose="020B0604020202020204" pitchFamily="34" charset="0"/>
                <a:ea typeface="宋体" panose="02010600030101010101" pitchFamily="2" charset="-122"/>
                <a:cs typeface="Arial" panose="020B0604020202020204" pitchFamily="34" charset="0"/>
              </a:rPr>
              <a:t>144 million </a:t>
            </a:r>
            <a:r>
              <a:rPr lang="en-GB" sz="2000" dirty="0">
                <a:solidFill>
                  <a:srgbClr val="002060"/>
                </a:solidFill>
                <a:latin typeface="Arial" panose="020B0604020202020204" pitchFamily="34" charset="0"/>
                <a:ea typeface="宋体" panose="02010600030101010101" pitchFamily="2" charset="-122"/>
                <a:cs typeface="Arial" panose="020B0604020202020204" pitchFamily="34" charset="0"/>
              </a:rPr>
              <a:t>non-poor were at high risk of falling into poverty, implying that </a:t>
            </a:r>
            <a:r>
              <a:rPr lang="en-GB" sz="2000" b="1" dirty="0">
                <a:solidFill>
                  <a:srgbClr val="002060"/>
                </a:solidFill>
                <a:latin typeface="Arial" panose="020B0604020202020204" pitchFamily="34" charset="0"/>
                <a:ea typeface="宋体" panose="02010600030101010101" pitchFamily="2" charset="-122"/>
                <a:cs typeface="Arial" panose="020B0604020202020204" pitchFamily="34" charset="0"/>
              </a:rPr>
              <a:t>10 percent of Africa’s population </a:t>
            </a:r>
            <a:r>
              <a:rPr lang="en-GB" sz="2000" dirty="0">
                <a:solidFill>
                  <a:srgbClr val="002060"/>
                </a:solidFill>
                <a:latin typeface="Arial" panose="020B0604020202020204" pitchFamily="34" charset="0"/>
                <a:ea typeface="宋体" panose="02010600030101010101" pitchFamily="2" charset="-122"/>
                <a:cs typeface="Arial" panose="020B0604020202020204" pitchFamily="34" charset="0"/>
              </a:rPr>
              <a:t>were vulnerable to fall into poverty in 2022.</a:t>
            </a:r>
          </a:p>
          <a:p>
            <a:pPr marL="180000" indent="-180000">
              <a:buFont typeface="Courier New" panose="02070309020205020404" pitchFamily="49" charset="0"/>
              <a:buChar char="o"/>
            </a:pPr>
            <a:endParaRPr lang="en-GB" sz="2000" dirty="0">
              <a:solidFill>
                <a:srgbClr val="002060"/>
              </a:solidFill>
              <a:latin typeface="Arial" panose="020B0604020202020204" pitchFamily="34" charset="0"/>
              <a:ea typeface="宋体" panose="02010600030101010101" pitchFamily="2" charset="-122"/>
              <a:cs typeface="Arial" panose="020B0604020202020204" pitchFamily="34" charset="0"/>
            </a:endParaRPr>
          </a:p>
        </p:txBody>
      </p:sp>
      <p:sp>
        <p:nvSpPr>
          <p:cNvPr id="16" name="TextBox 15">
            <a:extLst>
              <a:ext uri="{FF2B5EF4-FFF2-40B4-BE49-F238E27FC236}">
                <a16:creationId xmlns:a16="http://schemas.microsoft.com/office/drawing/2014/main" id="{08FE16A1-DF1D-4904-89A1-A8A64A7B4188}"/>
              </a:ext>
            </a:extLst>
          </p:cNvPr>
          <p:cNvSpPr txBox="1"/>
          <p:nvPr/>
        </p:nvSpPr>
        <p:spPr>
          <a:xfrm>
            <a:off x="253639" y="3350515"/>
            <a:ext cx="6094140" cy="307777"/>
          </a:xfrm>
          <a:prstGeom prst="rect">
            <a:avLst/>
          </a:prstGeom>
          <a:noFill/>
        </p:spPr>
        <p:txBody>
          <a:bodyPr wrap="square">
            <a:spAutoFit/>
          </a:bodyPr>
          <a:lstStyle/>
          <a:p>
            <a:r>
              <a:rPr lang="en-GB" sz="1400" dirty="0">
                <a:effectLst/>
                <a:highlight>
                  <a:srgbClr val="FFFFFF"/>
                </a:highlight>
                <a:latin typeface="Times New Roman" panose="02020603050405020304" pitchFamily="18" charset="0"/>
                <a:ea typeface="Times New Roman" panose="02020603050405020304" pitchFamily="18" charset="0"/>
              </a:rPr>
              <a:t>Source: ECA computations based on </a:t>
            </a:r>
            <a:r>
              <a:rPr lang="en-GB" sz="1400" dirty="0">
                <a:effectLst/>
                <a:highlight>
                  <a:srgbClr val="FFFFFF"/>
                </a:highlight>
                <a:ea typeface="Times New Roman" panose="02020603050405020304" pitchFamily="18" charset="0"/>
              </a:rPr>
              <a:t>World</a:t>
            </a:r>
            <a:r>
              <a:rPr lang="en-GB" sz="1400" dirty="0">
                <a:effectLst/>
                <a:highlight>
                  <a:srgbClr val="FFFFFF"/>
                </a:highlight>
                <a:latin typeface="Times New Roman" panose="02020603050405020304" pitchFamily="18" charset="0"/>
                <a:ea typeface="Times New Roman" panose="02020603050405020304" pitchFamily="18" charset="0"/>
              </a:rPr>
              <a:t> Bank (2022)</a:t>
            </a:r>
            <a:endParaRPr lang="en-US" sz="1400" dirty="0">
              <a:effectLst/>
              <a:latin typeface="Calibri" panose="020F0502020204030204" pitchFamily="34" charset="0"/>
              <a:ea typeface="宋体" panose="02010600030101010101" pitchFamily="2" charset="-122"/>
            </a:endParaRPr>
          </a:p>
        </p:txBody>
      </p:sp>
    </p:spTree>
    <p:extLst>
      <p:ext uri="{BB962C8B-B14F-4D97-AF65-F5344CB8AC3E}">
        <p14:creationId xmlns:p14="http://schemas.microsoft.com/office/powerpoint/2010/main" val="28481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2639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400" dirty="0">
                <a:solidFill>
                  <a:schemeClr val="bg1"/>
                </a:solidFill>
                <a:latin typeface="Arial" panose="020B0604020202020204" pitchFamily="34" charset="0"/>
                <a:cs typeface="Arial" panose="020B0604020202020204" pitchFamily="34" charset="0"/>
              </a:rPr>
              <a:t>Policy recommendations</a:t>
            </a:r>
            <a:endParaRPr lang="en-US" sz="2400" dirty="0">
              <a:solidFill>
                <a:schemeClr val="bg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54E88DBF-84E0-4369-851D-CE518603D257}"/>
              </a:ext>
            </a:extLst>
          </p:cNvPr>
          <p:cNvSpPr txBox="1"/>
          <p:nvPr/>
        </p:nvSpPr>
        <p:spPr>
          <a:xfrm>
            <a:off x="219074" y="917912"/>
            <a:ext cx="10944225" cy="5940088"/>
          </a:xfrm>
          <a:prstGeom prst="rect">
            <a:avLst/>
          </a:prstGeom>
          <a:noFill/>
        </p:spPr>
        <p:txBody>
          <a:bodyPr wrap="square">
            <a:spAutoFit/>
          </a:bodyPr>
          <a:lstStyle/>
          <a:p>
            <a:pPr marL="342900" indent="-342900">
              <a:spcBef>
                <a:spcPts val="0"/>
              </a:spcBef>
              <a:buFont typeface="Arial" panose="020B0604020202020204" pitchFamily="34" charset="0"/>
              <a:buChar char="•"/>
            </a:pP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African governments need to design and implement </a:t>
            </a: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credible macroeconomic frameworks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to build production capacity and enhance value addition and job creation and structural transformation.</a:t>
            </a:r>
          </a:p>
          <a:p>
            <a:pPr marL="342900" indent="-342900">
              <a:spcBef>
                <a:spcPts val="0"/>
              </a:spcBef>
              <a:buFont typeface="Arial" panose="020B0604020202020204" pitchFamily="34" charset="0"/>
              <a:buChar char="•"/>
            </a:pPr>
            <a:endPar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342900" indent="-342900">
              <a:spcBef>
                <a:spcPts val="0"/>
              </a:spcBef>
              <a:buFont typeface="Arial" panose="020B0604020202020204" pitchFamily="34" charset="0"/>
              <a:buChar char="•"/>
            </a:pPr>
            <a:r>
              <a:rPr lang="en-US" sz="2000" b="1" dirty="0">
                <a:solidFill>
                  <a:schemeClr val="accent2"/>
                </a:solidFill>
                <a:latin typeface="Arial" panose="020B0604020202020204" pitchFamily="34" charset="0"/>
                <a:ea typeface="宋体" panose="02010600030101010101" pitchFamily="2" charset="-122"/>
                <a:cs typeface="Arial" panose="020B0604020202020204" pitchFamily="34" charset="0"/>
              </a:rPr>
              <a:t>M</a:t>
            </a: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obilize domestic resources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through effective tax policies and the use of other innovative mechanisms and instruments, including financial flows from carbon markets and stimulate private sector investment.</a:t>
            </a:r>
          </a:p>
          <a:p>
            <a:pPr marL="342900" indent="-342900">
              <a:spcBef>
                <a:spcPts val="0"/>
              </a:spcBef>
              <a:buFont typeface="Arial" panose="020B0604020202020204" pitchFamily="34" charset="0"/>
              <a:buChar char="•"/>
            </a:pPr>
            <a:endPar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342900" indent="-342900">
              <a:spcBef>
                <a:spcPts val="0"/>
              </a:spcBef>
              <a:buFont typeface="Arial" panose="020B0604020202020204" pitchFamily="34" charset="0"/>
              <a:buChar char="•"/>
            </a:pPr>
            <a:r>
              <a:rPr lang="en-US" sz="2000" dirty="0">
                <a:solidFill>
                  <a:srgbClr val="002060"/>
                </a:solidFill>
                <a:latin typeface="Arial" panose="020B0604020202020204" pitchFamily="34" charset="0"/>
                <a:ea typeface="宋体" panose="02010600030101010101" pitchFamily="2" charset="-122"/>
                <a:cs typeface="Arial" panose="020B0604020202020204" pitchFamily="34" charset="0"/>
              </a:rPr>
              <a:t>D</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evelop their </a:t>
            </a: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domestic financial markets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with sound and effective regulatory frameworks and regional depth.</a:t>
            </a:r>
          </a:p>
          <a:p>
            <a:pPr marL="342900" indent="-342900">
              <a:spcBef>
                <a:spcPts val="0"/>
              </a:spcBef>
              <a:buFont typeface="Arial" panose="020B0604020202020204" pitchFamily="34" charset="0"/>
              <a:buChar char="•"/>
            </a:pPr>
            <a:endPar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342900" indent="-342900">
              <a:spcBef>
                <a:spcPts val="0"/>
              </a:spcBef>
              <a:buFont typeface="Arial" panose="020B0604020202020204" pitchFamily="34" charset="0"/>
              <a:buChar char="•"/>
            </a:pPr>
            <a:r>
              <a:rPr lang="en-GB" sz="2000" b="1" dirty="0">
                <a:solidFill>
                  <a:schemeClr val="accent2"/>
                </a:solidFill>
                <a:latin typeface="Arial" panose="020B0604020202020204" pitchFamily="34" charset="0"/>
                <a:ea typeface="宋体" panose="02010600030101010101" pitchFamily="2" charset="-122"/>
                <a:cs typeface="Arial" panose="020B0604020202020204" pitchFamily="34" charset="0"/>
              </a:rPr>
              <a:t>Effective c</a:t>
            </a:r>
            <a:r>
              <a:rPr lang="en-GB"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oordination between monetary and fiscal policy</a:t>
            </a:r>
            <a:r>
              <a:rPr lang="en-GB" sz="2000" dirty="0">
                <a:solidFill>
                  <a:schemeClr val="accent2"/>
                </a:solidFill>
                <a:effectLst/>
                <a:latin typeface="Arial" panose="020B0604020202020204" pitchFamily="34" charset="0"/>
                <a:ea typeface="宋体" panose="02010600030101010101" pitchFamily="2" charset="-122"/>
                <a:cs typeface="Arial" panose="020B0604020202020204" pitchFamily="34" charset="0"/>
              </a:rPr>
              <a:t> </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is critical to reduce inflation while shielding the most vulnerable households</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t>
            </a:r>
          </a:p>
          <a:p>
            <a:pPr marL="342900" indent="-342900">
              <a:spcBef>
                <a:spcPts val="0"/>
              </a:spcBef>
              <a:buFont typeface="Arial" panose="020B0604020202020204" pitchFamily="34" charset="0"/>
              <a:buChar char="•"/>
            </a:pPr>
            <a:endParaRPr lang="en-US" altLang="zh-CN" sz="2000" dirty="0">
              <a:solidFill>
                <a:srgbClr val="002060"/>
              </a:solidFill>
              <a:latin typeface="Arial" panose="020B0604020202020204" pitchFamily="34" charset="0"/>
              <a:ea typeface="宋体" panose="02010600030101010101" pitchFamily="2" charset="-122"/>
              <a:cs typeface="Arial" panose="020B0604020202020204" pitchFamily="34" charset="0"/>
            </a:endParaRPr>
          </a:p>
          <a:p>
            <a:pPr marL="342900" indent="-342900">
              <a:spcBef>
                <a:spcPts val="0"/>
              </a:spcBef>
              <a:buFont typeface="Arial" panose="020B0604020202020204" pitchFamily="34" charset="0"/>
              <a:buChar char="•"/>
            </a:pP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The</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a:t>
            </a: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current international financial architecture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needs to be </a:t>
            </a: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reformed</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to enable African countries gain access to resources more easily and at a lower cost.</a:t>
            </a:r>
          </a:p>
          <a:p>
            <a:pPr marL="342900" indent="-342900">
              <a:spcBef>
                <a:spcPts val="0"/>
              </a:spcBef>
              <a:buFont typeface="Arial" panose="020B0604020202020204" pitchFamily="34" charset="0"/>
              <a:buChar char="•"/>
            </a:pPr>
            <a:endParaRPr lang="en-US" sz="2000" dirty="0">
              <a:solidFill>
                <a:srgbClr val="002060"/>
              </a:solidFill>
              <a:latin typeface="Arial" panose="020B0604020202020204" pitchFamily="34" charset="0"/>
              <a:ea typeface="宋体" panose="02010600030101010101" pitchFamily="2" charset="-122"/>
              <a:cs typeface="Arial" panose="020B0604020202020204" pitchFamily="34" charset="0"/>
            </a:endParaRPr>
          </a:p>
          <a:p>
            <a:pPr marL="342900" indent="-342900">
              <a:spcBef>
                <a:spcPts val="0"/>
              </a:spcBef>
              <a:buFont typeface="Arial" panose="020B0604020202020204" pitchFamily="34" charset="0"/>
              <a:buChar char="•"/>
            </a:pPr>
            <a:r>
              <a:rPr lang="en-US" sz="2000" b="1" dirty="0">
                <a:solidFill>
                  <a:schemeClr val="accent2"/>
                </a:solidFill>
                <a:effectLst/>
                <a:latin typeface="Arial" panose="020B0604020202020204" pitchFamily="34" charset="0"/>
                <a:ea typeface="宋体" panose="02010600030101010101" pitchFamily="2" charset="-122"/>
                <a:cs typeface="Arial" panose="020B0604020202020204" pitchFamily="34" charset="0"/>
              </a:rPr>
              <a:t>Take advantage of the AfCFTA</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to accelerate industrialization and diversification</a:t>
            </a:r>
          </a:p>
          <a:p>
            <a:pPr marL="342900" indent="-342900">
              <a:spcBef>
                <a:spcPts val="0"/>
              </a:spcBef>
              <a:buFont typeface="Arial" panose="020B0604020202020204" pitchFamily="34" charset="0"/>
              <a:buChar char="•"/>
            </a:pPr>
            <a:endPar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p:txBody>
      </p:sp>
    </p:spTree>
    <p:extLst>
      <p:ext uri="{BB962C8B-B14F-4D97-AF65-F5344CB8AC3E}">
        <p14:creationId xmlns:p14="http://schemas.microsoft.com/office/powerpoint/2010/main" val="1291199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576E76DD-03E3-9B40-BB4C-70018833582E}"/>
              </a:ext>
            </a:extLst>
          </p:cNvPr>
          <p:cNvSpPr>
            <a:spLocks/>
          </p:cNvSpPr>
          <p:nvPr/>
        </p:nvSpPr>
        <p:spPr bwMode="auto">
          <a:xfrm>
            <a:off x="5061958" y="3007223"/>
            <a:ext cx="1865858" cy="357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indent="12700">
              <a:buChar char="•"/>
              <a:defRPr sz="3200">
                <a:solidFill>
                  <a:srgbClr val="000000"/>
                </a:solidFill>
                <a:latin typeface="Calibri" panose="020F0502020204030204" pitchFamily="34" charset="0"/>
                <a:ea typeface="MS PGothic" panose="020B0600070205080204" pitchFamily="34" charset="-128"/>
                <a:cs typeface="Calibri" panose="020F0502020204030204" pitchFamily="34" charset="0"/>
                <a:sym typeface="Calibri" panose="020F0502020204030204" pitchFamily="34" charset="0"/>
              </a:defRPr>
            </a:lvl1pPr>
            <a:lvl2pPr marL="742950" indent="-285750">
              <a:buChar char="–"/>
              <a:defRPr sz="28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1143000" indent="-228600">
              <a:buChar char="•"/>
              <a:defRPr sz="24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6002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20574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a:lstStyle>
          <a:p>
            <a:pPr algn="ctr" eaLnBrk="1">
              <a:buFontTx/>
              <a:buNone/>
            </a:pPr>
            <a:r>
              <a:rPr lang="en-US" altLang="en-US" sz="2321" b="1" dirty="0">
                <a:solidFill>
                  <a:schemeClr val="tx1"/>
                </a:solidFill>
                <a:latin typeface="Lato" panose="020F0502020204030203" pitchFamily="34" charset="77"/>
                <a:sym typeface="Lato" panose="020F0502020204030203" pitchFamily="34" charset="77"/>
              </a:rPr>
              <a:t>THANK YOU!</a:t>
            </a:r>
          </a:p>
        </p:txBody>
      </p:sp>
      <p:sp>
        <p:nvSpPr>
          <p:cNvPr id="3" name="Rectangle 6"/>
          <p:cNvSpPr>
            <a:spLocks/>
          </p:cNvSpPr>
          <p:nvPr/>
        </p:nvSpPr>
        <p:spPr bwMode="auto">
          <a:xfrm>
            <a:off x="4187566" y="3658169"/>
            <a:ext cx="3765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1400" dirty="0">
                <a:solidFill>
                  <a:schemeClr val="accent1">
                    <a:lumMod val="75000"/>
                  </a:schemeClr>
                </a:solidFill>
                <a:latin typeface="Lato" pitchFamily="34" charset="0"/>
                <a:cs typeface="Lato" pitchFamily="34" charset="0"/>
                <a:sym typeface="Lato" pitchFamily="34" charset="0"/>
              </a:rPr>
              <a:t>Follow the conversation: #COM2023</a:t>
            </a:r>
          </a:p>
        </p:txBody>
      </p:sp>
      <p:sp>
        <p:nvSpPr>
          <p:cNvPr id="4" name="Rectangle 7"/>
          <p:cNvSpPr>
            <a:spLocks/>
          </p:cNvSpPr>
          <p:nvPr/>
        </p:nvSpPr>
        <p:spPr bwMode="auto">
          <a:xfrm>
            <a:off x="3907624" y="3940331"/>
            <a:ext cx="44813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spAutoFit/>
          </a:bodyPr>
          <a:lstStyle>
            <a:lvl1pPr indent="12700">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2000" b="1" dirty="0">
                <a:solidFill>
                  <a:schemeClr val="accent1">
                    <a:lumMod val="75000"/>
                  </a:schemeClr>
                </a:solidFill>
                <a:latin typeface="Avenir Book"/>
              </a:rPr>
              <a:t>More: </a:t>
            </a:r>
            <a:r>
              <a:rPr lang="en-US" altLang="en-US" sz="2000" b="1" dirty="0">
                <a:solidFill>
                  <a:schemeClr val="accent1">
                    <a:lumMod val="75000"/>
                  </a:schemeClr>
                </a:solidFill>
                <a:latin typeface="Avenir Book"/>
                <a:hlinkClick r:id="rId2"/>
              </a:rPr>
              <a:t>www.uneca.org/cfm2023</a:t>
            </a:r>
            <a:r>
              <a:rPr lang="en-US" altLang="en-US" sz="2000" b="1" dirty="0">
                <a:solidFill>
                  <a:schemeClr val="accent1">
                    <a:lumMod val="75000"/>
                  </a:schemeClr>
                </a:solidFill>
                <a:latin typeface="Avenir Book"/>
              </a:rPr>
              <a:t> </a:t>
            </a:r>
          </a:p>
        </p:txBody>
      </p:sp>
    </p:spTree>
    <p:extLst>
      <p:ext uri="{BB962C8B-B14F-4D97-AF65-F5344CB8AC3E}">
        <p14:creationId xmlns:p14="http://schemas.microsoft.com/office/powerpoint/2010/main" val="4126717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3200" dirty="0">
                <a:solidFill>
                  <a:schemeClr val="bg1"/>
                </a:solidFill>
                <a:latin typeface="Arial" panose="020B0604020202020204" pitchFamily="34" charset="0"/>
                <a:cs typeface="Arial" panose="020B0604020202020204" pitchFamily="34" charset="0"/>
              </a:rPr>
              <a:t>Key Messages</a:t>
            </a:r>
            <a:endParaRPr lang="en-US" sz="3200" dirty="0">
              <a:solidFill>
                <a:schemeClr val="bg1"/>
              </a:solidFill>
              <a:latin typeface="Arial" panose="020B0604020202020204" pitchFamily="34" charset="0"/>
              <a:cs typeface="Arial" panose="020B0604020202020204" pitchFamily="34" charset="0"/>
            </a:endParaRPr>
          </a:p>
        </p:txBody>
      </p:sp>
      <p:graphicFrame>
        <p:nvGraphicFramePr>
          <p:cNvPr id="6" name="Content Placeholder 3">
            <a:extLst>
              <a:ext uri="{FF2B5EF4-FFF2-40B4-BE49-F238E27FC236}">
                <a16:creationId xmlns:a16="http://schemas.microsoft.com/office/drawing/2014/main" id="{5E43453C-6839-45B7-85A3-5F857494E0CA}"/>
              </a:ext>
            </a:extLst>
          </p:cNvPr>
          <p:cNvGraphicFramePr>
            <a:graphicFrameLocks noGrp="1"/>
          </p:cNvGraphicFramePr>
          <p:nvPr>
            <p:ph idx="1"/>
            <p:extLst>
              <p:ext uri="{D42A27DB-BD31-4B8C-83A1-F6EECF244321}">
                <p14:modId xmlns:p14="http://schemas.microsoft.com/office/powerpoint/2010/main" val="3247881183"/>
              </p:ext>
            </p:extLst>
          </p:nvPr>
        </p:nvGraphicFramePr>
        <p:xfrm>
          <a:off x="202581" y="1194589"/>
          <a:ext cx="11563814" cy="53967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7137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115426" cy="908951"/>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US" b="1" dirty="0">
                <a:solidFill>
                  <a:schemeClr val="bg1"/>
                </a:solidFill>
                <a:latin typeface="Arial" panose="020B0604020202020204" pitchFamily="34" charset="0"/>
                <a:ea typeface="+mj-ea"/>
                <a:cs typeface="Arial" panose="020B0604020202020204" pitchFamily="34" charset="0"/>
              </a:rPr>
              <a:t>The s</a:t>
            </a:r>
            <a:r>
              <a:rPr lang="en-GB" b="1" dirty="0">
                <a:solidFill>
                  <a:schemeClr val="bg1"/>
                </a:solidFill>
                <a:latin typeface="Arial" panose="020B0604020202020204" pitchFamily="34" charset="0"/>
                <a:ea typeface="+mj-ea"/>
                <a:cs typeface="Arial" panose="020B0604020202020204" pitchFamily="34" charset="0"/>
              </a:rPr>
              <a:t>lowdown in</a:t>
            </a:r>
            <a:r>
              <a:rPr lang="en-US" b="1" dirty="0">
                <a:solidFill>
                  <a:schemeClr val="bg1"/>
                </a:solidFill>
                <a:latin typeface="Arial" panose="020B0604020202020204" pitchFamily="34" charset="0"/>
                <a:ea typeface="+mj-ea"/>
                <a:cs typeface="Arial" panose="020B0604020202020204" pitchFamily="34" charset="0"/>
              </a:rPr>
              <a:t> the </a:t>
            </a:r>
            <a:r>
              <a:rPr lang="en-GB" b="1" dirty="0">
                <a:solidFill>
                  <a:schemeClr val="bg1"/>
                </a:solidFill>
                <a:latin typeface="Arial" panose="020B0604020202020204" pitchFamily="34" charset="0"/>
                <a:ea typeface="+mj-ea"/>
                <a:cs typeface="Arial" panose="020B0604020202020204" pitchFamily="34" charset="0"/>
              </a:rPr>
              <a:t>global economy, high prices fuelled by The Ukrainian conflict, climate change and worsening international economic and financial conditions significantly impacted Africa’s growth in 2022.</a:t>
            </a:r>
            <a:endParaRPr lang="en-US" b="1" dirty="0">
              <a:solidFill>
                <a:schemeClr val="bg1"/>
              </a:solidFill>
              <a:latin typeface="Arial" panose="020B0604020202020204" pitchFamily="34" charset="0"/>
              <a:ea typeface="+mj-ea"/>
              <a:cs typeface="Arial" panose="020B0604020202020204" pitchFamily="34" charset="0"/>
            </a:endParaRPr>
          </a:p>
        </p:txBody>
      </p:sp>
      <p:sp>
        <p:nvSpPr>
          <p:cNvPr id="8" name="Subtitle 2">
            <a:extLst>
              <a:ext uri="{FF2B5EF4-FFF2-40B4-BE49-F238E27FC236}">
                <a16:creationId xmlns:a16="http://schemas.microsoft.com/office/drawing/2014/main" id="{29D014C9-1527-4049-8EBA-734FDC24A585}"/>
              </a:ext>
            </a:extLst>
          </p:cNvPr>
          <p:cNvSpPr txBox="1">
            <a:spLocks/>
          </p:cNvSpPr>
          <p:nvPr/>
        </p:nvSpPr>
        <p:spPr>
          <a:xfrm>
            <a:off x="7564471" y="1469730"/>
            <a:ext cx="4474030" cy="4833793"/>
          </a:xfrm>
          <a:prstGeom prst="roundRect">
            <a:avLst/>
          </a:prstGeom>
          <a:solidFill>
            <a:schemeClr val="bg1">
              <a:lumMod val="95000"/>
            </a:schemeClr>
          </a:solidFill>
          <a:ln w="12700" cap="flat" cmpd="sng" algn="ctr">
            <a:solidFill>
              <a:schemeClr val="bg1"/>
            </a:solidFill>
            <a:prstDash val="solid"/>
            <a:miter lim="800000"/>
          </a:ln>
        </p:spPr>
        <p:style>
          <a:lnRef idx="2">
            <a:schemeClr val="accent3"/>
          </a:lnRef>
          <a:fillRef idx="1">
            <a:schemeClr val="lt1"/>
          </a:fillRef>
          <a:effectRef idx="0">
            <a:schemeClr val="accent3"/>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285750" indent="-285750">
              <a:spcBef>
                <a:spcPts val="0"/>
              </a:spcBef>
              <a:buFont typeface="Courier New" panose="02070309020205020404" pitchFamily="49" charset="0"/>
              <a:buChar char="o"/>
            </a:pPr>
            <a:r>
              <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rPr>
              <a:t>GDP growth declined from </a:t>
            </a:r>
            <a:r>
              <a:rPr lang="en-GB" sz="2000" b="1" dirty="0">
                <a:solidFill>
                  <a:srgbClr val="002060"/>
                </a:solidFill>
                <a:latin typeface="Arial" panose="020B0604020202020204" pitchFamily="34" charset="0"/>
                <a:ea typeface="Garamond" panose="02020404030301010803" pitchFamily="18" charset="0"/>
                <a:cs typeface="Arial" panose="020B0604020202020204" pitchFamily="34" charset="0"/>
              </a:rPr>
              <a:t>4.6%</a:t>
            </a:r>
            <a:r>
              <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rPr>
              <a:t> in 2021 to </a:t>
            </a:r>
            <a:r>
              <a:rPr lang="en-GB" sz="2000" b="1" dirty="0">
                <a:solidFill>
                  <a:srgbClr val="002060"/>
                </a:solidFill>
                <a:latin typeface="Arial" panose="020B0604020202020204" pitchFamily="34" charset="0"/>
                <a:ea typeface="Garamond" panose="02020404030301010803" pitchFamily="18" charset="0"/>
                <a:cs typeface="Arial" panose="020B0604020202020204" pitchFamily="34" charset="0"/>
              </a:rPr>
              <a:t>3.6%</a:t>
            </a:r>
            <a:r>
              <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rPr>
              <a:t> in 2022, but is expected to rebound to </a:t>
            </a:r>
            <a:r>
              <a:rPr lang="en-GB" sz="2000" b="1" dirty="0">
                <a:solidFill>
                  <a:srgbClr val="002060"/>
                </a:solidFill>
                <a:latin typeface="Arial" panose="020B0604020202020204" pitchFamily="34" charset="0"/>
                <a:ea typeface="Garamond" panose="02020404030301010803" pitchFamily="18" charset="0"/>
                <a:cs typeface="Arial" panose="020B0604020202020204" pitchFamily="34" charset="0"/>
              </a:rPr>
              <a:t>3.9%</a:t>
            </a:r>
            <a:r>
              <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rPr>
              <a:t> in 2023. </a:t>
            </a:r>
          </a:p>
          <a:p>
            <a:pPr marL="0" indent="0">
              <a:spcBef>
                <a:spcPts val="0"/>
              </a:spcBef>
              <a:buNone/>
            </a:pPr>
            <a:endPar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endParaRPr>
          </a:p>
          <a:p>
            <a:pPr marL="285750" indent="-285750">
              <a:spcBef>
                <a:spcPts val="0"/>
              </a:spcBef>
              <a:buFont typeface="Courier New" panose="02070309020205020404" pitchFamily="49" charset="0"/>
              <a:buChar char="o"/>
            </a:pPr>
            <a:r>
              <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rPr>
              <a:t>Africa was the fastest growing region after East and South Asia (4.5%), followed by South-Eastern Europe (3.2%), and Latin America and the Caribbean (2.1%) in the developing world.</a:t>
            </a:r>
          </a:p>
          <a:p>
            <a:pPr marL="0" indent="0">
              <a:spcBef>
                <a:spcPts val="0"/>
              </a:spcBef>
              <a:buNone/>
            </a:pPr>
            <a:endPar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endParaRPr>
          </a:p>
          <a:p>
            <a:pPr marL="285750" indent="-285750">
              <a:spcBef>
                <a:spcPts val="0"/>
              </a:spcBef>
              <a:buFont typeface="Courier New" panose="02070309020205020404" pitchFamily="49" charset="0"/>
              <a:buChar char="o"/>
            </a:pPr>
            <a:r>
              <a:rPr lang="en-GB" sz="2000" dirty="0">
                <a:solidFill>
                  <a:srgbClr val="002060"/>
                </a:solidFill>
                <a:effectLst/>
                <a:latin typeface="Arial" panose="020B0604020202020204" pitchFamily="34" charset="0"/>
                <a:ea typeface="Garamond" panose="02020404030301010803" pitchFamily="18" charset="0"/>
                <a:cs typeface="Arial" panose="020B0604020202020204" pitchFamily="34" charset="0"/>
              </a:rPr>
              <a:t>Mainly driven by growth in its East, North and West Africa subregions.</a:t>
            </a:r>
            <a:endParaRPr lang="en-GB" sz="2000" dirty="0">
              <a:solidFill>
                <a:srgbClr val="002060"/>
              </a:solidFill>
              <a:latin typeface="Arial" panose="020B0604020202020204" pitchFamily="34" charset="0"/>
              <a:ea typeface="Garamond" panose="02020404030301010803" pitchFamily="18" charset="0"/>
              <a:cs typeface="Arial" panose="020B0604020202020204" pitchFamily="34" charset="0"/>
            </a:endParaRPr>
          </a:p>
        </p:txBody>
      </p:sp>
      <p:sp>
        <p:nvSpPr>
          <p:cNvPr id="9" name="TextBox 8">
            <a:extLst>
              <a:ext uri="{FF2B5EF4-FFF2-40B4-BE49-F238E27FC236}">
                <a16:creationId xmlns:a16="http://schemas.microsoft.com/office/drawing/2014/main" id="{3D21E9E1-826D-4436-A335-FF287D22FF51}"/>
              </a:ext>
            </a:extLst>
          </p:cNvPr>
          <p:cNvSpPr txBox="1"/>
          <p:nvPr/>
        </p:nvSpPr>
        <p:spPr>
          <a:xfrm>
            <a:off x="326570" y="6191250"/>
            <a:ext cx="6096000" cy="307777"/>
          </a:xfrm>
          <a:prstGeom prst="rect">
            <a:avLst/>
          </a:prstGeom>
          <a:noFill/>
        </p:spPr>
        <p:txBody>
          <a:bodyPr wrap="square">
            <a:spAutoFit/>
          </a:bodyPr>
          <a:lstStyle/>
          <a:p>
            <a:pPr algn="just"/>
            <a:r>
              <a:rPr lang="en-US" sz="1400" dirty="0">
                <a:effectLst/>
                <a:latin typeface="Arial" panose="020B0604020202020204" pitchFamily="34" charset="0"/>
                <a:ea typeface="Garamond" panose="02020404030301010803" pitchFamily="18" charset="0"/>
                <a:cs typeface="Arial" panose="020B0604020202020204" pitchFamily="34" charset="0"/>
              </a:rPr>
              <a:t>Source: UNDESA 2022 and ECA estimates and forecasts, 2022</a:t>
            </a:r>
            <a:endParaRPr lang="en-US" sz="1400" dirty="0">
              <a:effectLst/>
              <a:latin typeface="Arial" panose="020B0604020202020204" pitchFamily="34" charset="0"/>
              <a:ea typeface="宋体" panose="02010600030101010101" pitchFamily="2" charset="-122"/>
              <a:cs typeface="Arial" panose="020B0604020202020204" pitchFamily="34" charset="0"/>
            </a:endParaRPr>
          </a:p>
        </p:txBody>
      </p:sp>
      <p:graphicFrame>
        <p:nvGraphicFramePr>
          <p:cNvPr id="10" name="Chart 9">
            <a:extLst>
              <a:ext uri="{FF2B5EF4-FFF2-40B4-BE49-F238E27FC236}">
                <a16:creationId xmlns:a16="http://schemas.microsoft.com/office/drawing/2014/main" id="{3A4E70E9-6E9C-4B60-B041-5FD940E94557}"/>
              </a:ext>
            </a:extLst>
          </p:cNvPr>
          <p:cNvGraphicFramePr/>
          <p:nvPr/>
        </p:nvGraphicFramePr>
        <p:xfrm>
          <a:off x="231320" y="1777430"/>
          <a:ext cx="6877052" cy="4318570"/>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0DF7BC7C-1688-4A6C-A9FB-33FA238FFF41}"/>
              </a:ext>
            </a:extLst>
          </p:cNvPr>
          <p:cNvSpPr txBox="1"/>
          <p:nvPr/>
        </p:nvSpPr>
        <p:spPr>
          <a:xfrm>
            <a:off x="231320" y="1311812"/>
            <a:ext cx="7255330" cy="338554"/>
          </a:xfrm>
          <a:prstGeom prst="rect">
            <a:avLst/>
          </a:prstGeom>
          <a:noFill/>
        </p:spPr>
        <p:txBody>
          <a:bodyPr wrap="square">
            <a:spAutoFit/>
          </a:bodyPr>
          <a:lstStyle/>
          <a:p>
            <a:pPr marL="0" marR="0">
              <a:spcBef>
                <a:spcPts val="0"/>
              </a:spcBef>
              <a:spcAft>
                <a:spcPts val="0"/>
              </a:spcAft>
            </a:pPr>
            <a:r>
              <a:rPr lang="en-GB" sz="1600" b="1" dirty="0">
                <a:effectLst/>
                <a:latin typeface="Arial" panose="020B0604020202020204" pitchFamily="34" charset="0"/>
                <a:ea typeface="Garamond" panose="02020404030301010803" pitchFamily="18" charset="0"/>
                <a:cs typeface="Arial" panose="020B0604020202020204" pitchFamily="34" charset="0"/>
              </a:rPr>
              <a:t>Real growth of gross domestic product in developing regions, 2020–2023</a:t>
            </a:r>
            <a:endParaRPr lang="en-GB" sz="1600" dirty="0">
              <a:effectLst/>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37926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1200" y="1367392"/>
            <a:ext cx="11076684" cy="369332"/>
          </a:xfrm>
          <a:prstGeom prst="rect">
            <a:avLst/>
          </a:prstGeom>
          <a:noFill/>
        </p:spPr>
        <p:txBody>
          <a:bodyPr wrap="square" rtlCol="0">
            <a:spAutoFit/>
          </a:bodyPr>
          <a:lstStyle/>
          <a:p>
            <a:pPr marL="0" marR="0">
              <a:spcBef>
                <a:spcPts val="0"/>
              </a:spcBef>
              <a:spcAft>
                <a:spcPts val="0"/>
              </a:spcAft>
            </a:pPr>
            <a:r>
              <a:rPr lang="en-US" sz="1800" b="1" dirty="0">
                <a:effectLst/>
                <a:latin typeface="Arial" panose="020B0604020202020204" pitchFamily="34" charset="0"/>
                <a:ea typeface="SimSun" panose="02010600030101010101" pitchFamily="2" charset="-122"/>
                <a:cs typeface="Arial" panose="020B0604020202020204" pitchFamily="34" charset="0"/>
              </a:rPr>
              <a:t>Contribution of various components to economic growth in Africa, 2019–2023</a:t>
            </a:r>
            <a:endParaRPr lang="en-GB" sz="180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ounded Rectangle 1">
            <a:extLst>
              <a:ext uri="{FF2B5EF4-FFF2-40B4-BE49-F238E27FC236}">
                <a16:creationId xmlns:a16="http://schemas.microsoft.com/office/drawing/2014/main" id="{7DFEFE01-ACBF-4D47-BDA4-D74D5349EFB5}"/>
              </a:ext>
            </a:extLst>
          </p:cNvPr>
          <p:cNvSpPr/>
          <p:nvPr/>
        </p:nvSpPr>
        <p:spPr>
          <a:xfrm>
            <a:off x="0" y="283848"/>
            <a:ext cx="9060110" cy="88037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000" dirty="0">
                <a:solidFill>
                  <a:schemeClr val="bg1"/>
                </a:solidFill>
                <a:latin typeface="Arial" panose="020B0604020202020204" pitchFamily="34" charset="0"/>
                <a:cs typeface="Arial" panose="020B0604020202020204" pitchFamily="34" charset="0"/>
              </a:rPr>
              <a:t>Private consumption and gross fixed investment have been the key drivers of growth in 2022</a:t>
            </a:r>
            <a:r>
              <a:rPr lang="en-GB" sz="2400" dirty="0">
                <a:solidFill>
                  <a:schemeClr val="bg1"/>
                </a:solidFill>
                <a:latin typeface="Arial" panose="020B0604020202020204" pitchFamily="34" charset="0"/>
                <a:cs typeface="Arial" panose="020B0604020202020204" pitchFamily="34" charset="0"/>
              </a:rPr>
              <a:t>.</a:t>
            </a:r>
            <a:endParaRPr lang="en-US" sz="2400" dirty="0">
              <a:solidFill>
                <a:schemeClr val="bg1"/>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6278F022-DF50-4E89-89D6-D1244796A1FD}"/>
              </a:ext>
            </a:extLst>
          </p:cNvPr>
          <p:cNvSpPr txBox="1"/>
          <p:nvPr/>
        </p:nvSpPr>
        <p:spPr>
          <a:xfrm>
            <a:off x="515241" y="6133964"/>
            <a:ext cx="9270124" cy="307777"/>
          </a:xfrm>
          <a:prstGeom prst="rect">
            <a:avLst/>
          </a:prstGeom>
          <a:noFill/>
        </p:spPr>
        <p:txBody>
          <a:bodyPr wrap="square">
            <a:spAutoFit/>
          </a:bodyPr>
          <a:lstStyle/>
          <a:p>
            <a:pPr algn="just"/>
            <a:r>
              <a:rPr lang="en-GB" sz="1400" dirty="0">
                <a:effectLst/>
                <a:latin typeface="Arial" panose="020B0604020202020204" pitchFamily="34" charset="0"/>
                <a:ea typeface="Garamond" panose="02020404030301010803" pitchFamily="18" charset="0"/>
                <a:cs typeface="Arial" panose="020B0604020202020204" pitchFamily="34" charset="0"/>
              </a:rPr>
              <a:t>Source: Based on data from EIU, UNDESA and ECA</a:t>
            </a:r>
            <a:endParaRPr lang="en-US" sz="1400" dirty="0">
              <a:effectLst/>
              <a:latin typeface="Arial" panose="020B0604020202020204" pitchFamily="34" charset="0"/>
              <a:ea typeface="宋体" panose="02010600030101010101" pitchFamily="2" charset="-122"/>
              <a:cs typeface="Arial" panose="020B0604020202020204" pitchFamily="34" charset="0"/>
            </a:endParaRPr>
          </a:p>
        </p:txBody>
      </p:sp>
      <p:graphicFrame>
        <p:nvGraphicFramePr>
          <p:cNvPr id="12" name="Chart 11">
            <a:extLst>
              <a:ext uri="{FF2B5EF4-FFF2-40B4-BE49-F238E27FC236}">
                <a16:creationId xmlns:a16="http://schemas.microsoft.com/office/drawing/2014/main" id="{C21CB971-77FA-4410-9811-A26E09E3AC3F}"/>
              </a:ext>
            </a:extLst>
          </p:cNvPr>
          <p:cNvGraphicFramePr/>
          <p:nvPr/>
        </p:nvGraphicFramePr>
        <p:xfrm>
          <a:off x="515241" y="1865865"/>
          <a:ext cx="10029825" cy="42680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9424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1744" y="1106125"/>
            <a:ext cx="8457931" cy="307777"/>
          </a:xfrm>
          <a:prstGeom prst="rect">
            <a:avLst/>
          </a:prstGeom>
          <a:noFill/>
        </p:spPr>
        <p:txBody>
          <a:bodyPr wrap="square" rtlCol="0">
            <a:spAutoFit/>
          </a:bodyPr>
          <a:lstStyle/>
          <a:p>
            <a:pPr marL="0" marR="0">
              <a:spcBef>
                <a:spcPts val="0"/>
              </a:spcBef>
              <a:spcAft>
                <a:spcPts val="0"/>
              </a:spcAft>
            </a:pPr>
            <a:r>
              <a:rPr lang="en-GB" sz="1400" b="1" dirty="0">
                <a:effectLst/>
                <a:latin typeface="Arial" panose="020B0604020202020204" pitchFamily="34" charset="0"/>
                <a:ea typeface="Adobe Garamond Pro"/>
                <a:cs typeface="Arial" panose="020B0604020202020204" pitchFamily="34" charset="0"/>
              </a:rPr>
              <a:t>Fiscal</a:t>
            </a:r>
            <a:r>
              <a:rPr lang="en-GB" sz="1400" b="1" dirty="0">
                <a:effectLst/>
                <a:latin typeface="Arial" panose="020B0604020202020204" pitchFamily="34" charset="0"/>
                <a:ea typeface="SimSun" panose="02010600030101010101" pitchFamily="2" charset="-122"/>
                <a:cs typeface="Arial" panose="020B0604020202020204" pitchFamily="34" charset="0"/>
              </a:rPr>
              <a:t> balance for African subregions and country groups, 2019–2023</a:t>
            </a:r>
            <a:endParaRPr lang="en-GB" sz="140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134475" cy="667849"/>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200" dirty="0">
                <a:solidFill>
                  <a:schemeClr val="bg1"/>
                </a:solidFill>
                <a:latin typeface="Arial" panose="020B0604020202020204" pitchFamily="34" charset="0"/>
                <a:cs typeface="Arial" panose="020B0604020202020204" pitchFamily="34" charset="0"/>
              </a:rPr>
              <a:t>Fiscal space remains constrained despite narrowing fiscal deficits and declining debt levels in most countries</a:t>
            </a:r>
            <a:endParaRPr lang="en-US" sz="2200" dirty="0">
              <a:solidFill>
                <a:schemeClr val="bg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E851A674-2762-4480-AC69-B2C57D35364D}"/>
              </a:ext>
            </a:extLst>
          </p:cNvPr>
          <p:cNvSpPr txBox="1"/>
          <p:nvPr/>
        </p:nvSpPr>
        <p:spPr>
          <a:xfrm>
            <a:off x="7346676" y="1552456"/>
            <a:ext cx="4615183" cy="4324588"/>
          </a:xfrm>
          <a:prstGeom prst="roundRect">
            <a:avLst/>
          </a:prstGeom>
          <a:solidFill>
            <a:schemeClr val="bg1">
              <a:lumMod val="95000"/>
            </a:schemeClr>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Courier New" panose="02070309020205020404" pitchFamily="49" charset="0"/>
              <a:buChar char="o"/>
            </a:pPr>
            <a:r>
              <a:rPr lang="en-US" dirty="0">
                <a:solidFill>
                  <a:srgbClr val="002060"/>
                </a:solidFill>
                <a:effectLst/>
                <a:latin typeface="Arial" panose="020B0604020202020204" pitchFamily="34" charset="0"/>
                <a:ea typeface="等线" panose="02010600030101010101" pitchFamily="2" charset="-122"/>
                <a:cs typeface="Arial" panose="020B0604020202020204" pitchFamily="34" charset="0"/>
              </a:rPr>
              <a:t>Fiscal deficits and debt levels are projected to improve in 2023, but they </a:t>
            </a:r>
            <a:r>
              <a:rPr lang="en-US" b="1" dirty="0">
                <a:solidFill>
                  <a:srgbClr val="002060"/>
                </a:solidFill>
                <a:effectLst/>
                <a:latin typeface="Arial" panose="020B0604020202020204" pitchFamily="34" charset="0"/>
                <a:ea typeface="等线" panose="02010600030101010101" pitchFamily="2" charset="-122"/>
                <a:cs typeface="Arial" panose="020B0604020202020204" pitchFamily="34" charset="0"/>
              </a:rPr>
              <a:t>remain relatively higher or at par with pre-pandemic levels in most countries </a:t>
            </a:r>
            <a:r>
              <a:rPr lang="en-US" sz="1600" i="1" dirty="0">
                <a:solidFill>
                  <a:srgbClr val="002060"/>
                </a:solidFill>
                <a:effectLst/>
                <a:latin typeface="Arial" panose="020B0604020202020204" pitchFamily="34" charset="0"/>
                <a:ea typeface="等线" panose="02010600030101010101" pitchFamily="2" charset="-122"/>
                <a:cs typeface="Arial" panose="020B0604020202020204" pitchFamily="34" charset="0"/>
              </a:rPr>
              <a:t>(except in Central &amp; Southern Africa which have had significant improvements).</a:t>
            </a:r>
          </a:p>
          <a:p>
            <a:pPr marL="285750" indent="-285750">
              <a:buFont typeface="Courier New" panose="02070309020205020404" pitchFamily="49" charset="0"/>
              <a:buChar char="o"/>
            </a:pPr>
            <a:endParaRPr lang="en-US" b="1" dirty="0">
              <a:solidFill>
                <a:srgbClr val="002060"/>
              </a:solidFill>
              <a:effectLst/>
              <a:latin typeface="Arial" panose="020B0604020202020204" pitchFamily="34" charset="0"/>
              <a:ea typeface="等线" panose="02010600030101010101" pitchFamily="2" charset="-122"/>
              <a:cs typeface="Arial" panose="020B0604020202020204" pitchFamily="34" charset="0"/>
            </a:endParaRPr>
          </a:p>
          <a:p>
            <a:pPr marL="285750" indent="-285750">
              <a:buFont typeface="Courier New" panose="02070309020205020404" pitchFamily="49" charset="0"/>
              <a:buChar char="o"/>
            </a:pPr>
            <a:r>
              <a:rPr lang="en-US" dirty="0">
                <a:solidFill>
                  <a:srgbClr val="002060"/>
                </a:solidFill>
                <a:latin typeface="Arial" panose="020B0604020202020204" pitchFamily="34" charset="0"/>
                <a:ea typeface="等线" panose="02010600030101010101" pitchFamily="2" charset="-122"/>
                <a:cs typeface="Arial" panose="020B0604020202020204" pitchFamily="34" charset="0"/>
              </a:rPr>
              <a:t>M</a:t>
            </a:r>
            <a:r>
              <a:rPr lang="en-US" dirty="0">
                <a:solidFill>
                  <a:srgbClr val="002060"/>
                </a:solidFill>
                <a:effectLst/>
                <a:latin typeface="Arial" panose="020B0604020202020204" pitchFamily="34" charset="0"/>
                <a:ea typeface="等线" panose="02010600030101010101" pitchFamily="2" charset="-122"/>
                <a:cs typeface="Arial" panose="020B0604020202020204" pitchFamily="34" charset="0"/>
              </a:rPr>
              <a:t>aking it harder for most countries to invest in measures to ensure  resilience from shocks.</a:t>
            </a:r>
            <a:endParaRPr lang="en-GB" dirty="0">
              <a:solidFill>
                <a:srgbClr val="002060"/>
              </a:solidFill>
              <a:effectLst/>
              <a:latin typeface="Arial" panose="020B0604020202020204" pitchFamily="34" charset="0"/>
              <a:ea typeface="Adobe Garamond Pro"/>
              <a:cs typeface="Arial" panose="020B0604020202020204" pitchFamily="34" charset="0"/>
            </a:endParaRPr>
          </a:p>
          <a:p>
            <a:pPr marL="285750" indent="-285750" algn="just">
              <a:buFont typeface="Courier New" panose="02070309020205020404" pitchFamily="49" charset="0"/>
              <a:buChar char="o"/>
            </a:pPr>
            <a:endParaRPr lang="en-GB" dirty="0">
              <a:solidFill>
                <a:srgbClr val="002060"/>
              </a:solidFill>
              <a:latin typeface="Arial" panose="020B0604020202020204" pitchFamily="34" charset="0"/>
              <a:ea typeface="宋体" panose="02010600030101010101" pitchFamily="2" charset="-122"/>
              <a:cs typeface="Arial" panose="020B0604020202020204" pitchFamily="34" charset="0"/>
            </a:endParaRPr>
          </a:p>
          <a:p>
            <a:pPr marL="285750" indent="-285750">
              <a:buFont typeface="Courier New" panose="02070309020205020404" pitchFamily="49" charset="0"/>
              <a:buChar char="o"/>
            </a:pPr>
            <a:r>
              <a:rPr lang="en-GB" dirty="0">
                <a:solidFill>
                  <a:srgbClr val="002060"/>
                </a:solidFill>
                <a:effectLst/>
                <a:latin typeface="Arial" panose="020B0604020202020204" pitchFamily="34" charset="0"/>
                <a:ea typeface="Adobe Garamond Pro"/>
                <a:cs typeface="Arial" panose="020B0604020202020204" pitchFamily="34" charset="0"/>
              </a:rPr>
              <a:t>Africa’s debt-to-GDP ratio is estimated to reach </a:t>
            </a:r>
            <a:r>
              <a:rPr lang="en-GB" b="1" dirty="0">
                <a:solidFill>
                  <a:srgbClr val="002060"/>
                </a:solidFill>
                <a:effectLst/>
                <a:latin typeface="Arial" panose="020B0604020202020204" pitchFamily="34" charset="0"/>
                <a:ea typeface="Adobe Garamond Pro"/>
                <a:cs typeface="Arial" panose="020B0604020202020204" pitchFamily="34" charset="0"/>
              </a:rPr>
              <a:t>61.9% </a:t>
            </a:r>
            <a:r>
              <a:rPr lang="en-GB" dirty="0">
                <a:solidFill>
                  <a:srgbClr val="002060"/>
                </a:solidFill>
                <a:effectLst/>
                <a:latin typeface="Arial" panose="020B0604020202020204" pitchFamily="34" charset="0"/>
                <a:ea typeface="Adobe Garamond Pro"/>
                <a:cs typeface="Arial" panose="020B0604020202020204" pitchFamily="34" charset="0"/>
              </a:rPr>
              <a:t>in 2023</a:t>
            </a:r>
            <a:r>
              <a:rPr lang="en-GB" dirty="0">
                <a:solidFill>
                  <a:srgbClr val="002060"/>
                </a:solidFill>
                <a:latin typeface="Arial" panose="020B0604020202020204" pitchFamily="34" charset="0"/>
                <a:ea typeface="Adobe Garamond Pro"/>
                <a:cs typeface="Arial" panose="020B0604020202020204" pitchFamily="34" charset="0"/>
              </a:rPr>
              <a:t>.</a:t>
            </a:r>
            <a:endParaRPr lang="en-GB" dirty="0">
              <a:solidFill>
                <a:srgbClr val="002060"/>
              </a:solidFill>
              <a:effectLst/>
              <a:latin typeface="Arial" panose="020B0604020202020204" pitchFamily="34" charset="0"/>
              <a:ea typeface="Adobe Garamond Pro"/>
              <a:cs typeface="Arial" panose="020B0604020202020204" pitchFamily="34" charset="0"/>
            </a:endParaRPr>
          </a:p>
        </p:txBody>
      </p:sp>
      <p:graphicFrame>
        <p:nvGraphicFramePr>
          <p:cNvPr id="19" name="Content Placeholder 18">
            <a:extLst>
              <a:ext uri="{FF2B5EF4-FFF2-40B4-BE49-F238E27FC236}">
                <a16:creationId xmlns:a16="http://schemas.microsoft.com/office/drawing/2014/main" id="{D218AB93-5176-475C-B379-F8C581222EC4}"/>
              </a:ext>
            </a:extLst>
          </p:cNvPr>
          <p:cNvGraphicFramePr>
            <a:graphicFrameLocks noGrp="1"/>
          </p:cNvGraphicFramePr>
          <p:nvPr>
            <p:ph idx="1"/>
          </p:nvPr>
        </p:nvGraphicFramePr>
        <p:xfrm>
          <a:off x="299719" y="4049718"/>
          <a:ext cx="6905353" cy="2303457"/>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a:extLst>
              <a:ext uri="{FF2B5EF4-FFF2-40B4-BE49-F238E27FC236}">
                <a16:creationId xmlns:a16="http://schemas.microsoft.com/office/drawing/2014/main" id="{5AEFFAB4-7737-4008-AA9F-388B7A34D603}"/>
              </a:ext>
            </a:extLst>
          </p:cNvPr>
          <p:cNvSpPr txBox="1"/>
          <p:nvPr/>
        </p:nvSpPr>
        <p:spPr>
          <a:xfrm>
            <a:off x="158115" y="6237107"/>
            <a:ext cx="6096000" cy="307777"/>
          </a:xfrm>
          <a:prstGeom prst="rect">
            <a:avLst/>
          </a:prstGeom>
          <a:noFill/>
        </p:spPr>
        <p:txBody>
          <a:bodyPr wrap="square">
            <a:spAutoFit/>
          </a:bodyPr>
          <a:lstStyle/>
          <a:p>
            <a:r>
              <a:rPr lang="en-GB" sz="1400" dirty="0">
                <a:solidFill>
                  <a:srgbClr val="495057"/>
                </a:solidFill>
                <a:effectLst/>
                <a:latin typeface="Arial" panose="020B0604020202020204" pitchFamily="34" charset="0"/>
                <a:ea typeface="宋体" panose="02010600030101010101" pitchFamily="2" charset="-122"/>
                <a:cs typeface="Arial" panose="020B0604020202020204" pitchFamily="34" charset="0"/>
              </a:rPr>
              <a:t>Source: IMF, 2022, WEO October 2022</a:t>
            </a:r>
            <a:endParaRPr lang="en-US" sz="1400" dirty="0">
              <a:effectLst/>
              <a:latin typeface="Arial" panose="020B0604020202020204" pitchFamily="34" charset="0"/>
              <a:ea typeface="宋体" panose="02010600030101010101" pitchFamily="2" charset="-122"/>
              <a:cs typeface="Arial" panose="020B0604020202020204" pitchFamily="34" charset="0"/>
            </a:endParaRPr>
          </a:p>
        </p:txBody>
      </p:sp>
      <p:graphicFrame>
        <p:nvGraphicFramePr>
          <p:cNvPr id="21" name="Chart 20">
            <a:extLst>
              <a:ext uri="{FF2B5EF4-FFF2-40B4-BE49-F238E27FC236}">
                <a16:creationId xmlns:a16="http://schemas.microsoft.com/office/drawing/2014/main" id="{453F8A0F-80E4-403F-85D6-5BCE620F7F10}"/>
              </a:ext>
            </a:extLst>
          </p:cNvPr>
          <p:cNvGraphicFramePr/>
          <p:nvPr/>
        </p:nvGraphicFramePr>
        <p:xfrm>
          <a:off x="371745" y="1411293"/>
          <a:ext cx="6905353" cy="2303457"/>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a:extLst>
              <a:ext uri="{FF2B5EF4-FFF2-40B4-BE49-F238E27FC236}">
                <a16:creationId xmlns:a16="http://schemas.microsoft.com/office/drawing/2014/main" id="{44F6B4E3-33D8-4B48-A6F7-6685EACC5F65}"/>
              </a:ext>
            </a:extLst>
          </p:cNvPr>
          <p:cNvSpPr txBox="1"/>
          <p:nvPr/>
        </p:nvSpPr>
        <p:spPr>
          <a:xfrm>
            <a:off x="371745" y="3727530"/>
            <a:ext cx="6905353" cy="307777"/>
          </a:xfrm>
          <a:prstGeom prst="rect">
            <a:avLst/>
          </a:prstGeom>
          <a:noFill/>
        </p:spPr>
        <p:txBody>
          <a:bodyPr wrap="square" rtlCol="0">
            <a:spAutoFit/>
          </a:bodyPr>
          <a:lstStyle/>
          <a:p>
            <a:pPr marL="0" marR="0">
              <a:spcBef>
                <a:spcPts val="0"/>
              </a:spcBef>
              <a:spcAft>
                <a:spcPts val="0"/>
              </a:spcAft>
            </a:pPr>
            <a:r>
              <a:rPr lang="en-GB" sz="1400" b="1" dirty="0">
                <a:effectLst/>
                <a:latin typeface="Arial" panose="020B0604020202020204" pitchFamily="34" charset="0"/>
                <a:ea typeface="Adobe Garamond Pro"/>
                <a:cs typeface="Arial" panose="020B0604020202020204" pitchFamily="34" charset="0"/>
              </a:rPr>
              <a:t>Gross Government Debt </a:t>
            </a:r>
            <a:r>
              <a:rPr lang="en-GB" sz="1400" b="1" dirty="0">
                <a:effectLst/>
                <a:latin typeface="Arial" panose="020B0604020202020204" pitchFamily="34" charset="0"/>
                <a:ea typeface="SimSun" panose="02010600030101010101" pitchFamily="2" charset="-122"/>
                <a:cs typeface="Arial" panose="020B0604020202020204" pitchFamily="34" charset="0"/>
              </a:rPr>
              <a:t>for African subregions and country groups, 2019–2023</a:t>
            </a:r>
            <a:endParaRPr lang="en-GB" sz="1400" dirty="0">
              <a:effectLst/>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1899294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667849"/>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000" dirty="0">
                <a:solidFill>
                  <a:schemeClr val="bg1"/>
                </a:solidFill>
                <a:latin typeface="Arial" panose="020B0604020202020204" pitchFamily="34" charset="0"/>
                <a:cs typeface="Arial" panose="020B0604020202020204" pitchFamily="34" charset="0"/>
              </a:rPr>
              <a:t>Inflation expected to decline as countries tighten their monetary policy</a:t>
            </a:r>
            <a:endParaRPr lang="en-US" sz="2000"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5AEFFAB4-7737-4008-AA9F-388B7A34D603}"/>
              </a:ext>
            </a:extLst>
          </p:cNvPr>
          <p:cNvSpPr txBox="1"/>
          <p:nvPr/>
        </p:nvSpPr>
        <p:spPr>
          <a:xfrm>
            <a:off x="148590" y="6133965"/>
            <a:ext cx="6096000" cy="307777"/>
          </a:xfrm>
          <a:prstGeom prst="rect">
            <a:avLst/>
          </a:prstGeom>
          <a:noFill/>
        </p:spPr>
        <p:txBody>
          <a:bodyPr wrap="square">
            <a:spAutoFit/>
          </a:bodyPr>
          <a:lstStyle/>
          <a:p>
            <a:r>
              <a:rPr lang="en-GB" sz="1400" dirty="0">
                <a:solidFill>
                  <a:srgbClr val="495057"/>
                </a:solidFill>
                <a:effectLst/>
                <a:latin typeface="Arial" panose="020B0604020202020204" pitchFamily="34" charset="0"/>
                <a:ea typeface="宋体" panose="02010600030101010101" pitchFamily="2" charset="-122"/>
                <a:cs typeface="Arial" panose="020B0604020202020204" pitchFamily="34" charset="0"/>
              </a:rPr>
              <a:t>Source: IMF, 2022, WEO October 2022</a:t>
            </a:r>
            <a:endParaRPr lang="en-US" sz="1400" dirty="0">
              <a:effectLst/>
              <a:latin typeface="Arial" panose="020B0604020202020204" pitchFamily="34" charset="0"/>
              <a:ea typeface="宋体" panose="02010600030101010101" pitchFamily="2" charset="-122"/>
              <a:cs typeface="Arial" panose="020B0604020202020204" pitchFamily="34" charset="0"/>
            </a:endParaRPr>
          </a:p>
        </p:txBody>
      </p:sp>
      <p:graphicFrame>
        <p:nvGraphicFramePr>
          <p:cNvPr id="10" name="Chart 9">
            <a:extLst>
              <a:ext uri="{FF2B5EF4-FFF2-40B4-BE49-F238E27FC236}">
                <a16:creationId xmlns:a16="http://schemas.microsoft.com/office/drawing/2014/main" id="{83EAE10D-1B48-454F-9528-904387B751FC}"/>
              </a:ext>
            </a:extLst>
          </p:cNvPr>
          <p:cNvGraphicFramePr/>
          <p:nvPr/>
        </p:nvGraphicFramePr>
        <p:xfrm>
          <a:off x="148590" y="1279208"/>
          <a:ext cx="6708649" cy="4854757"/>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37A171BE-6487-4F20-B69D-8224696F7CCA}"/>
              </a:ext>
            </a:extLst>
          </p:cNvPr>
          <p:cNvSpPr txBox="1"/>
          <p:nvPr/>
        </p:nvSpPr>
        <p:spPr>
          <a:xfrm>
            <a:off x="7253416" y="1675328"/>
            <a:ext cx="4584357" cy="3507343"/>
          </a:xfrm>
          <a:prstGeom prst="roundRect">
            <a:avLst/>
          </a:prstGeom>
          <a:solidFill>
            <a:schemeClr val="bg1">
              <a:lumMod val="95000"/>
            </a:schemeClr>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Inflation </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is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estimated to reach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12.8%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 2022, before declining to 12% in 2023 as monetary policy continues to tighten across the continent.</a:t>
            </a:r>
          </a:p>
          <a:p>
            <a:pPr marL="285750" indent="-285750" algn="just">
              <a:buFont typeface="Arial" panose="020B0604020202020204" pitchFamily="34" charset="0"/>
              <a:buChar char="•"/>
            </a:pPr>
            <a:endParaRPr lang="en-US" sz="2000" dirty="0">
              <a:solidFill>
                <a:srgbClr val="002060"/>
              </a:solidFill>
              <a:latin typeface="Arial" panose="020B0604020202020204" pitchFamily="34" charset="0"/>
              <a:ea typeface="宋体" panose="02010600030101010101" pitchFamily="2" charset="-122"/>
              <a:cs typeface="Arial" panose="020B0604020202020204" pitchFamily="34" charset="0"/>
            </a:endParaRPr>
          </a:p>
          <a:p>
            <a:pPr marL="285750" indent="-285750" algn="just">
              <a:buFont typeface="Arial" panose="020B0604020202020204" pitchFamily="34" charset="0"/>
              <a:buChar char="•"/>
            </a:pP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However,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rising borrowing costs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and debt service burdens pose a significant challenge going forward.</a:t>
            </a:r>
          </a:p>
        </p:txBody>
      </p:sp>
    </p:spTree>
    <p:extLst>
      <p:ext uri="{BB962C8B-B14F-4D97-AF65-F5344CB8AC3E}">
        <p14:creationId xmlns:p14="http://schemas.microsoft.com/office/powerpoint/2010/main" val="1948744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1737" y="1100398"/>
            <a:ext cx="7087345" cy="313932"/>
          </a:xfrm>
          <a:prstGeom prst="rect">
            <a:avLst/>
          </a:prstGeom>
          <a:noFill/>
        </p:spPr>
        <p:txBody>
          <a:bodyPr wrap="square" rtlCol="0">
            <a:spAutoFit/>
          </a:bodyPr>
          <a:lstStyle/>
          <a:p>
            <a:pPr algn="ctr" rtl="0">
              <a:defRPr sz="1440" b="1" i="0" u="none" strike="noStrike" kern="1200" baseline="0">
                <a:solidFill>
                  <a:prstClr val="black"/>
                </a:solidFill>
                <a:latin typeface="Arial" panose="020B0604020202020204" pitchFamily="34" charset="0"/>
                <a:ea typeface="+mn-ea"/>
                <a:cs typeface="Arial" panose="020B0604020202020204" pitchFamily="34" charset="0"/>
              </a:defRPr>
            </a:pPr>
            <a:r>
              <a:rPr lang="en-GB" dirty="0"/>
              <a:t>Percentage change in exchange rate (local currency against US$), 2020-2022</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7425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000" dirty="0">
                <a:solidFill>
                  <a:schemeClr val="bg1"/>
                </a:solidFill>
                <a:latin typeface="Arial" panose="020B0604020202020204" pitchFamily="34" charset="0"/>
                <a:cs typeface="Arial" panose="020B0604020202020204" pitchFamily="34" charset="0"/>
              </a:rPr>
              <a:t>Further currency depreciation expected as developed countries tighten their monetary policy to contain inflationary pressures</a:t>
            </a:r>
            <a:endParaRPr lang="en-US" sz="2000"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5AEFFAB4-7737-4008-AA9F-388B7A34D603}"/>
              </a:ext>
            </a:extLst>
          </p:cNvPr>
          <p:cNvSpPr txBox="1"/>
          <p:nvPr/>
        </p:nvSpPr>
        <p:spPr>
          <a:xfrm>
            <a:off x="148590" y="6133965"/>
            <a:ext cx="8413056" cy="308226"/>
          </a:xfrm>
          <a:prstGeom prst="rect">
            <a:avLst/>
          </a:prstGeom>
          <a:noFill/>
        </p:spPr>
        <p:txBody>
          <a:bodyPr wrap="square">
            <a:spAutoFit/>
          </a:bodyPr>
          <a:lstStyle/>
          <a:p>
            <a:pPr marL="0" marR="0" algn="just">
              <a:lnSpc>
                <a:spcPct val="105000"/>
              </a:lnSpc>
              <a:spcBef>
                <a:spcPts val="0"/>
              </a:spcBef>
              <a:spcAft>
                <a:spcPts val="0"/>
              </a:spcAft>
            </a:pPr>
            <a:r>
              <a:rPr lang="en-GB" sz="1400" i="1" dirty="0">
                <a:effectLst/>
                <a:latin typeface="Arial" panose="020B0604020202020204" pitchFamily="34" charset="0"/>
                <a:ea typeface="SimSun" panose="02010600030101010101" pitchFamily="2" charset="-122"/>
                <a:cs typeface="Arial" panose="020B0604020202020204" pitchFamily="34" charset="0"/>
              </a:rPr>
              <a:t>Source</a:t>
            </a:r>
            <a:r>
              <a:rPr lang="en-GB" sz="1400" dirty="0">
                <a:effectLst/>
                <a:latin typeface="Arial" panose="020B0604020202020204" pitchFamily="34" charset="0"/>
                <a:ea typeface="SimSun" panose="02010600030101010101" pitchFamily="2" charset="-122"/>
                <a:cs typeface="Arial" panose="020B0604020202020204" pitchFamily="34" charset="0"/>
              </a:rPr>
              <a:t>: Based on data from the IMF International Financial Statistics and Bloomberg databases, 2022.</a:t>
            </a:r>
          </a:p>
        </p:txBody>
      </p:sp>
      <p:graphicFrame>
        <p:nvGraphicFramePr>
          <p:cNvPr id="7" name="Content Placeholder 3">
            <a:extLst>
              <a:ext uri="{FF2B5EF4-FFF2-40B4-BE49-F238E27FC236}">
                <a16:creationId xmlns:a16="http://schemas.microsoft.com/office/drawing/2014/main" id="{0FCD7976-4D98-41E0-8FD8-33FDBFEBCA22}"/>
              </a:ext>
            </a:extLst>
          </p:cNvPr>
          <p:cNvGraphicFramePr>
            <a:graphicFrameLocks noGrp="1"/>
          </p:cNvGraphicFramePr>
          <p:nvPr>
            <p:ph idx="1"/>
          </p:nvPr>
        </p:nvGraphicFramePr>
        <p:xfrm>
          <a:off x="256730" y="1469730"/>
          <a:ext cx="8196775" cy="471515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9ABD3938-A2B9-4A06-BB00-361D4DC068B9}"/>
              </a:ext>
            </a:extLst>
          </p:cNvPr>
          <p:cNvSpPr txBox="1"/>
          <p:nvPr/>
        </p:nvSpPr>
        <p:spPr>
          <a:xfrm>
            <a:off x="8345366" y="1143742"/>
            <a:ext cx="3752026" cy="5356384"/>
          </a:xfrm>
          <a:prstGeom prst="roundRect">
            <a:avLst/>
          </a:prstGeom>
          <a:solidFill>
            <a:schemeClr val="bg1">
              <a:lumMod val="95000"/>
            </a:schemeClr>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Currency depreciation has been more pronounced in countries with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flexible exchange rate regimes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and in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commodity-exporting countries. </a:t>
            </a:r>
          </a:p>
          <a:p>
            <a:pPr marL="285750" indent="-285750">
              <a:buFont typeface="Arial" panose="020B0604020202020204" pitchFamily="34" charset="0"/>
              <a:buChar char="•"/>
            </a:pPr>
            <a:endPar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285750" indent="-285750">
              <a:buFont typeface="Arial" panose="020B0604020202020204" pitchFamily="34" charset="0"/>
              <a:buChar char="•"/>
            </a:pP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Countries with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fixed exchange rates</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especially those within CEMAC and WAEMU, experienced an average depreciation of </a:t>
            </a:r>
            <a:r>
              <a:rPr lang="en-US"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10% </a:t>
            </a:r>
            <a:r>
              <a:rPr lang="en-US"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against the US dollar in 2022.</a:t>
            </a:r>
          </a:p>
        </p:txBody>
      </p:sp>
    </p:spTree>
    <p:extLst>
      <p:ext uri="{BB962C8B-B14F-4D97-AF65-F5344CB8AC3E}">
        <p14:creationId xmlns:p14="http://schemas.microsoft.com/office/powerpoint/2010/main" val="3647383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7425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400" dirty="0">
                <a:solidFill>
                  <a:schemeClr val="bg1"/>
                </a:solidFill>
                <a:latin typeface="Arial" panose="020B0604020202020204" pitchFamily="34" charset="0"/>
                <a:cs typeface="Arial" panose="020B0604020202020204" pitchFamily="34" charset="0"/>
              </a:rPr>
              <a:t>Despite its rebound after the pandemic, Africa’s share in global trade exports remains small, at 2.5% in 2021.</a:t>
            </a:r>
            <a:endParaRPr lang="en-US" sz="2400" dirty="0">
              <a:solidFill>
                <a:schemeClr val="bg1"/>
              </a:solidFill>
              <a:latin typeface="Arial" panose="020B0604020202020204" pitchFamily="34" charset="0"/>
              <a:cs typeface="Arial" panose="020B0604020202020204" pitchFamily="34" charset="0"/>
            </a:endParaRPr>
          </a:p>
        </p:txBody>
      </p:sp>
      <p:graphicFrame>
        <p:nvGraphicFramePr>
          <p:cNvPr id="9" name="Chart 8">
            <a:extLst>
              <a:ext uri="{FF2B5EF4-FFF2-40B4-BE49-F238E27FC236}">
                <a16:creationId xmlns:a16="http://schemas.microsoft.com/office/drawing/2014/main" id="{990C900A-B371-4503-AD76-22EC1C44958F}"/>
              </a:ext>
            </a:extLst>
          </p:cNvPr>
          <p:cNvGraphicFramePr/>
          <p:nvPr/>
        </p:nvGraphicFramePr>
        <p:xfrm>
          <a:off x="212892" y="1926088"/>
          <a:ext cx="6861007" cy="4031598"/>
        </p:xfrm>
        <a:graphic>
          <a:graphicData uri="http://schemas.openxmlformats.org/drawingml/2006/chart">
            <c:chart xmlns:c="http://schemas.openxmlformats.org/drawingml/2006/chart" xmlns:r="http://schemas.openxmlformats.org/officeDocument/2006/relationships" r:id="rId3"/>
          </a:graphicData>
        </a:graphic>
      </p:graphicFrame>
      <p:sp>
        <p:nvSpPr>
          <p:cNvPr id="10" name="Content Placeholder 2">
            <a:extLst>
              <a:ext uri="{FF2B5EF4-FFF2-40B4-BE49-F238E27FC236}">
                <a16:creationId xmlns:a16="http://schemas.microsoft.com/office/drawing/2014/main" id="{267067C2-3E9E-45B3-96C5-B284505BE764}"/>
              </a:ext>
            </a:extLst>
          </p:cNvPr>
          <p:cNvSpPr txBox="1">
            <a:spLocks/>
          </p:cNvSpPr>
          <p:nvPr/>
        </p:nvSpPr>
        <p:spPr>
          <a:xfrm>
            <a:off x="212893" y="1307876"/>
            <a:ext cx="6616531" cy="5029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600" b="1" dirty="0">
                <a:solidFill>
                  <a:schemeClr val="bg2">
                    <a:lumMod val="25000"/>
                  </a:schemeClr>
                </a:solidFill>
                <a:latin typeface="Arial" panose="020B0604020202020204" pitchFamily="34" charset="0"/>
                <a:ea typeface="宋体" panose="02010600030101010101" pitchFamily="2" charset="-122"/>
                <a:cs typeface="Arial" panose="020B0604020202020204" pitchFamily="34" charset="0"/>
              </a:rPr>
              <a:t>Total African Trade (billions), 2016-2021 and Growth Rate (percent) YOY (Right Axis)</a:t>
            </a:r>
            <a:endParaRPr lang="en-US" sz="1600" b="1" dirty="0">
              <a:solidFill>
                <a:schemeClr val="bg2">
                  <a:lumMod val="25000"/>
                </a:schemeClr>
              </a:solidFill>
              <a:latin typeface="Arial" panose="020B0604020202020204" pitchFamily="34" charset="0"/>
              <a:ea typeface="宋体" panose="02010600030101010101" pitchFamily="2" charset="-122"/>
              <a:cs typeface="Arial" panose="020B0604020202020204" pitchFamily="34" charset="0"/>
            </a:endParaRPr>
          </a:p>
          <a:p>
            <a:endParaRPr lang="en-US" sz="1600" dirty="0">
              <a:solidFill>
                <a:schemeClr val="bg2">
                  <a:lumMod val="25000"/>
                </a:schemeClr>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5DD81890-CB7E-4DAD-B044-1FC2734E06CF}"/>
              </a:ext>
            </a:extLst>
          </p:cNvPr>
          <p:cNvSpPr txBox="1"/>
          <p:nvPr/>
        </p:nvSpPr>
        <p:spPr>
          <a:xfrm>
            <a:off x="7584494" y="1580641"/>
            <a:ext cx="4073078" cy="4489311"/>
          </a:xfrm>
          <a:prstGeom prst="roundRect">
            <a:avLst/>
          </a:prstGeom>
          <a:solidFill>
            <a:schemeClr val="bg1">
              <a:lumMod val="95000"/>
            </a:schemeClr>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Courier New" panose="02070309020205020404" pitchFamily="49" charset="0"/>
              <a:buChar char="o"/>
            </a:pP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After a decline of 18% in 2020 due to the COVID-19 pandemic, African trade rebounded in 2021, increasing by </a:t>
            </a:r>
            <a:r>
              <a:rPr lang="en-GB"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34%</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a:t>
            </a:r>
          </a:p>
          <a:p>
            <a:pPr marL="285750" indent="-285750">
              <a:buFont typeface="Courier New" panose="02070309020205020404" pitchFamily="49" charset="0"/>
              <a:buChar char="o"/>
            </a:pPr>
            <a:endPar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285750" indent="-285750">
              <a:buFont typeface="Courier New" panose="02070309020205020404" pitchFamily="49" charset="0"/>
              <a:buChar char="o"/>
            </a:pP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Although the recovery of Africa’s exports outpaced the rest of the world, (growing at </a:t>
            </a:r>
            <a:r>
              <a:rPr lang="en-GB" sz="20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42%</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in 2021), its share of total exports remains small.</a:t>
            </a:r>
          </a:p>
          <a:p>
            <a:pPr marL="285750" indent="-285750">
              <a:buFont typeface="Courier New" panose="02070309020205020404" pitchFamily="49" charset="0"/>
              <a:buChar char="o"/>
            </a:pPr>
            <a:endParaRPr lang="en-GB" sz="2000" dirty="0">
              <a:solidFill>
                <a:srgbClr val="002060"/>
              </a:solidFill>
              <a:latin typeface="Arial" panose="020B0604020202020204" pitchFamily="34" charset="0"/>
              <a:ea typeface="宋体" panose="02010600030101010101" pitchFamily="2" charset="-122"/>
              <a:cs typeface="Arial" panose="020B0604020202020204" pitchFamily="34" charset="0"/>
            </a:endParaRPr>
          </a:p>
        </p:txBody>
      </p:sp>
      <p:sp>
        <p:nvSpPr>
          <p:cNvPr id="12" name="TextBox 11">
            <a:extLst>
              <a:ext uri="{FF2B5EF4-FFF2-40B4-BE49-F238E27FC236}">
                <a16:creationId xmlns:a16="http://schemas.microsoft.com/office/drawing/2014/main" id="{0E1DAF79-5C33-45D5-B60D-4B606A723811}"/>
              </a:ext>
            </a:extLst>
          </p:cNvPr>
          <p:cNvSpPr txBox="1"/>
          <p:nvPr/>
        </p:nvSpPr>
        <p:spPr>
          <a:xfrm>
            <a:off x="212893" y="6047304"/>
            <a:ext cx="8208565" cy="307777"/>
          </a:xfrm>
          <a:prstGeom prst="rect">
            <a:avLst/>
          </a:prstGeom>
          <a:noFill/>
        </p:spPr>
        <p:txBody>
          <a:bodyPr wrap="square">
            <a:spAutoFit/>
          </a:bodyPr>
          <a:lstStyle/>
          <a:p>
            <a:pPr marL="0" marR="0">
              <a:spcBef>
                <a:spcPts val="0"/>
              </a:spcBef>
              <a:spcAft>
                <a:spcPts val="0"/>
              </a:spcAft>
            </a:pPr>
            <a:r>
              <a:rPr lang="en-US" sz="1400" dirty="0">
                <a:effectLst/>
                <a:latin typeface="Arial" panose="020B0604020202020204" pitchFamily="34" charset="0"/>
                <a:ea typeface="SimSun" panose="02010600030101010101" pitchFamily="2" charset="-122"/>
                <a:cs typeface="Arial" panose="020B0604020202020204" pitchFamily="34" charset="0"/>
              </a:rPr>
              <a:t>Source: Data from </a:t>
            </a:r>
            <a:r>
              <a:rPr lang="en-US" sz="1400" dirty="0" err="1">
                <a:effectLst/>
                <a:latin typeface="Arial" panose="020B0604020202020204" pitchFamily="34" charset="0"/>
                <a:ea typeface="SimSun" panose="02010600030101010101" pitchFamily="2" charset="-122"/>
                <a:cs typeface="Arial" panose="020B0604020202020204" pitchFamily="34" charset="0"/>
              </a:rPr>
              <a:t>UNCTADStat</a:t>
            </a:r>
            <a:r>
              <a:rPr lang="en-US" sz="1400" dirty="0">
                <a:effectLst/>
                <a:latin typeface="Arial" panose="020B0604020202020204" pitchFamily="34" charset="0"/>
                <a:ea typeface="SimSun" panose="02010600030101010101" pitchFamily="2" charset="-122"/>
                <a:cs typeface="Arial" panose="020B0604020202020204" pitchFamily="34" charset="0"/>
              </a:rPr>
              <a:t> Database, Accessed 1 December 2022</a:t>
            </a:r>
            <a:endParaRPr lang="en-GB" sz="1400" dirty="0">
              <a:effectLst/>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2092343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357874"/>
            <a:ext cx="9239250" cy="7425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600" b="1" i="0" u="none" strike="noStrike" kern="1200" cap="none" spc="0" normalizeH="0" baseline="0">
                <a:solidFill>
                  <a:sysClr val="windowText" lastClr="000000">
                    <a:lumMod val="50000"/>
                    <a:lumOff val="50000"/>
                  </a:sysClr>
                </a:solidFill>
                <a:latin typeface="+mj-lt"/>
                <a:ea typeface="+mj-ea"/>
                <a:cs typeface="+mj-cs"/>
              </a:defRPr>
            </a:pPr>
            <a:r>
              <a:rPr lang="en-GB" sz="2200" dirty="0">
                <a:solidFill>
                  <a:schemeClr val="bg1"/>
                </a:solidFill>
                <a:latin typeface="Arial" panose="020B0604020202020204" pitchFamily="34" charset="0"/>
                <a:cs typeface="Arial" panose="020B0604020202020204" pitchFamily="34" charset="0"/>
              </a:rPr>
              <a:t>The </a:t>
            </a:r>
            <a:r>
              <a:rPr lang="en-GB" sz="2200" dirty="0" err="1">
                <a:solidFill>
                  <a:schemeClr val="bg1"/>
                </a:solidFill>
                <a:latin typeface="Arial" panose="020B0604020202020204" pitchFamily="34" charset="0"/>
                <a:cs typeface="Arial" panose="020B0604020202020204" pitchFamily="34" charset="0"/>
              </a:rPr>
              <a:t>AfCFTA</a:t>
            </a:r>
            <a:r>
              <a:rPr lang="en-GB" sz="2200" dirty="0">
                <a:solidFill>
                  <a:schemeClr val="bg1"/>
                </a:solidFill>
                <a:latin typeface="Arial" panose="020B0604020202020204" pitchFamily="34" charset="0"/>
                <a:cs typeface="Arial" panose="020B0604020202020204" pitchFamily="34" charset="0"/>
              </a:rPr>
              <a:t> is expected to significantly increase Intra-African trade</a:t>
            </a:r>
            <a:endParaRPr lang="en-US" sz="2200" dirty="0">
              <a:solidFill>
                <a:schemeClr val="bg1"/>
              </a:solidFill>
              <a:latin typeface="Arial" panose="020B0604020202020204" pitchFamily="34" charset="0"/>
              <a:cs typeface="Arial" panose="020B0604020202020204" pitchFamily="34" charset="0"/>
            </a:endParaRPr>
          </a:p>
        </p:txBody>
      </p:sp>
      <p:graphicFrame>
        <p:nvGraphicFramePr>
          <p:cNvPr id="8" name="Chart 7">
            <a:extLst>
              <a:ext uri="{FF2B5EF4-FFF2-40B4-BE49-F238E27FC236}">
                <a16:creationId xmlns:a16="http://schemas.microsoft.com/office/drawing/2014/main" id="{AECF74A0-D7D7-470E-BEEC-66BE1B2CCA73}"/>
              </a:ext>
            </a:extLst>
          </p:cNvPr>
          <p:cNvGraphicFramePr/>
          <p:nvPr/>
        </p:nvGraphicFramePr>
        <p:xfrm>
          <a:off x="195209" y="1778775"/>
          <a:ext cx="8088857" cy="4431526"/>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2">
            <a:extLst>
              <a:ext uri="{FF2B5EF4-FFF2-40B4-BE49-F238E27FC236}">
                <a16:creationId xmlns:a16="http://schemas.microsoft.com/office/drawing/2014/main" id="{211E73B0-9439-4C1D-A08C-7BB1A359004C}"/>
              </a:ext>
            </a:extLst>
          </p:cNvPr>
          <p:cNvSpPr>
            <a:spLocks noChangeArrowheads="1"/>
          </p:cNvSpPr>
          <p:nvPr/>
        </p:nvSpPr>
        <p:spPr bwMode="auto">
          <a:xfrm>
            <a:off x="134874" y="1163221"/>
            <a:ext cx="842810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Distribution of absolute gains by main sectors in African countries’ exports to Africa with the</a:t>
            </a:r>
            <a:r>
              <a:rPr kumimoji="0" lang="en-US" altLang="en-US" sz="1600" b="1"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 </a:t>
            </a:r>
            <a:r>
              <a:rPr kumimoji="0" lang="en-US" altLang="en-US" sz="1600" b="1" i="0" u="none" strike="noStrike" cap="none" normalizeH="0" baseline="0" dirty="0" err="1">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AfCFTA</a:t>
            </a:r>
            <a:r>
              <a:rPr kumimoji="0" lang="en-US" altLang="en-US" sz="1600" b="1"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 implemented (compared to the absence of the </a:t>
            </a:r>
            <a:r>
              <a:rPr kumimoji="0" lang="en-US" altLang="en-US" sz="1600" b="1" i="0" u="none" strike="noStrike" cap="none" normalizeH="0" baseline="0" dirty="0" err="1">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AfCFTA</a:t>
            </a:r>
            <a:r>
              <a:rPr kumimoji="0" lang="en-US" altLang="en-US" sz="1600" b="1" i="0" u="none" strike="noStrike" cap="none" normalizeH="0" baseline="0" dirty="0">
                <a:ln>
                  <a:noFill/>
                </a:ln>
                <a:solidFill>
                  <a:schemeClr val="tx1"/>
                </a:solidFill>
                <a:effectLst/>
                <a:latin typeface="Arial" panose="020B0604020202020204" pitchFamily="34" charset="0"/>
                <a:ea typeface="宋体" panose="02010600030101010101" pitchFamily="2" charset="-122"/>
                <a:cs typeface="Arial" panose="020B0604020202020204" pitchFamily="34" charset="0"/>
              </a:rPr>
              <a:t>) - 2045 </a:t>
            </a:r>
            <a:endParaRPr kumimoji="0" lang="en-US" alt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88C18C84-4100-41E9-AF8D-42B5639CD54B}"/>
              </a:ext>
            </a:extLst>
          </p:cNvPr>
          <p:cNvSpPr txBox="1"/>
          <p:nvPr/>
        </p:nvSpPr>
        <p:spPr>
          <a:xfrm>
            <a:off x="8562976" y="1641105"/>
            <a:ext cx="3433814" cy="4743093"/>
          </a:xfrm>
          <a:prstGeom prst="roundRect">
            <a:avLst>
              <a:gd name="adj" fmla="val 10965"/>
            </a:avLst>
          </a:prstGeom>
          <a:solidFill>
            <a:schemeClr val="bg1">
              <a:lumMod val="95000"/>
            </a:schemeClr>
          </a:solidFill>
          <a:ln>
            <a:solidFill>
              <a:schemeClr val="bg1"/>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180000" indent="-180000">
              <a:buFont typeface="Courier New" panose="02070309020205020404" pitchFamily="49" charset="0"/>
              <a:buChar char="o"/>
            </a:pPr>
            <a:r>
              <a:rPr lang="en-GB" sz="2400" dirty="0">
                <a:solidFill>
                  <a:srgbClr val="002060"/>
                </a:solidFill>
                <a:effectLst/>
                <a:latin typeface="Arial" panose="020B0604020202020204" pitchFamily="34" charset="0"/>
                <a:ea typeface="宋体" panose="02010600030101010101" pitchFamily="2" charset="-122"/>
                <a:cs typeface="Arial" panose="020B0604020202020204" pitchFamily="34" charset="0"/>
              </a:rPr>
              <a:t>AfCFTA is estimated to increase intra-African trade by around </a:t>
            </a:r>
            <a:r>
              <a:rPr lang="en-GB" sz="24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35 percent </a:t>
            </a:r>
            <a:r>
              <a:rPr lang="en-GB" sz="2400" dirty="0">
                <a:solidFill>
                  <a:srgbClr val="002060"/>
                </a:solidFill>
                <a:effectLst/>
                <a:latin typeface="Arial" panose="020B0604020202020204" pitchFamily="34" charset="0"/>
                <a:ea typeface="宋体" panose="02010600030101010101" pitchFamily="2" charset="-122"/>
                <a:cs typeface="Arial" panose="020B0604020202020204" pitchFamily="34" charset="0"/>
              </a:rPr>
              <a:t>by 2045, benefiting all sectors.</a:t>
            </a:r>
          </a:p>
          <a:p>
            <a:pPr marL="180000" indent="-180000">
              <a:buFont typeface="Courier New" panose="02070309020205020404" pitchFamily="49" charset="0"/>
              <a:buChar char="o"/>
            </a:pPr>
            <a:endParaRPr lang="en-GB" sz="24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180000" indent="-180000">
              <a:buFont typeface="Courier New" panose="02070309020205020404" pitchFamily="49" charset="0"/>
              <a:buChar char="o"/>
            </a:pPr>
            <a:r>
              <a:rPr lang="en-GB" sz="2400" dirty="0">
                <a:solidFill>
                  <a:srgbClr val="002060"/>
                </a:solidFill>
                <a:effectLst/>
                <a:latin typeface="Arial" panose="020B0604020202020204" pitchFamily="34" charset="0"/>
                <a:ea typeface="宋体" panose="02010600030101010101" pitchFamily="2" charset="-122"/>
                <a:cs typeface="Arial" panose="020B0604020202020204" pitchFamily="34" charset="0"/>
              </a:rPr>
              <a:t>Intra-African trade in </a:t>
            </a:r>
            <a:r>
              <a:rPr lang="en-GB" sz="24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agrifood, services, and industry </a:t>
            </a:r>
            <a:r>
              <a:rPr lang="en-GB" sz="2400" dirty="0">
                <a:solidFill>
                  <a:srgbClr val="002060"/>
                </a:solidFill>
                <a:effectLst/>
                <a:latin typeface="Arial" panose="020B0604020202020204" pitchFamily="34" charset="0"/>
                <a:ea typeface="宋体" panose="02010600030101010101" pitchFamily="2" charset="-122"/>
                <a:cs typeface="Arial" panose="020B0604020202020204" pitchFamily="34" charset="0"/>
              </a:rPr>
              <a:t>expected to increase by around </a:t>
            </a:r>
            <a:r>
              <a:rPr lang="en-GB" sz="2400" b="1" dirty="0">
                <a:solidFill>
                  <a:srgbClr val="002060"/>
                </a:solidFill>
                <a:effectLst/>
                <a:latin typeface="Arial" panose="020B0604020202020204" pitchFamily="34" charset="0"/>
                <a:ea typeface="宋体" panose="02010600030101010101" pitchFamily="2" charset="-122"/>
                <a:cs typeface="Arial" panose="020B0604020202020204" pitchFamily="34" charset="0"/>
              </a:rPr>
              <a:t>40%</a:t>
            </a:r>
            <a:r>
              <a:rPr lang="en-GB" sz="2000" dirty="0">
                <a:solidFill>
                  <a:srgbClr val="002060"/>
                </a:solidFill>
                <a:effectLst/>
                <a:latin typeface="Arial" panose="020B0604020202020204" pitchFamily="34" charset="0"/>
                <a:ea typeface="宋体" panose="02010600030101010101" pitchFamily="2" charset="-122"/>
                <a:cs typeface="Arial" panose="020B0604020202020204" pitchFamily="34" charset="0"/>
              </a:rPr>
              <a:t>. </a:t>
            </a:r>
          </a:p>
        </p:txBody>
      </p:sp>
      <p:sp>
        <p:nvSpPr>
          <p:cNvPr id="15" name="TextBox 14">
            <a:extLst>
              <a:ext uri="{FF2B5EF4-FFF2-40B4-BE49-F238E27FC236}">
                <a16:creationId xmlns:a16="http://schemas.microsoft.com/office/drawing/2014/main" id="{8507BBF9-63E4-4737-98B9-73EE3A7E878A}"/>
              </a:ext>
            </a:extLst>
          </p:cNvPr>
          <p:cNvSpPr txBox="1"/>
          <p:nvPr/>
        </p:nvSpPr>
        <p:spPr>
          <a:xfrm>
            <a:off x="195209" y="6277306"/>
            <a:ext cx="9394839" cy="276999"/>
          </a:xfrm>
          <a:prstGeom prst="rect">
            <a:avLst/>
          </a:prstGeom>
          <a:noFill/>
        </p:spPr>
        <p:txBody>
          <a:bodyPr wrap="square">
            <a:spAutoFit/>
          </a:bodyPr>
          <a:lstStyle/>
          <a:p>
            <a:pPr marL="0" marR="0" algn="just">
              <a:spcBef>
                <a:spcPts val="0"/>
              </a:spcBef>
              <a:spcAft>
                <a:spcPts val="0"/>
              </a:spcAft>
            </a:pPr>
            <a:r>
              <a:rPr lang="en-GB" sz="1200" dirty="0">
                <a:effectLst/>
                <a:latin typeface="Arial" panose="020B0604020202020204" pitchFamily="34" charset="0"/>
                <a:ea typeface="SimSun" panose="02010600030101010101" pitchFamily="2" charset="-122"/>
                <a:cs typeface="Arial" panose="020B0604020202020204" pitchFamily="34" charset="0"/>
              </a:rPr>
              <a:t>Source:</a:t>
            </a:r>
            <a:r>
              <a:rPr lang="en-GB" sz="1200" dirty="0">
                <a:solidFill>
                  <a:srgbClr val="FFFFFF"/>
                </a:solidFill>
                <a:effectLst/>
                <a:latin typeface="Arial" panose="020B0604020202020204" pitchFamily="34" charset="0"/>
                <a:ea typeface="SimSun" panose="02010600030101010101" pitchFamily="2" charset="-122"/>
                <a:cs typeface="Arial" panose="020B0604020202020204" pitchFamily="34" charset="0"/>
              </a:rPr>
              <a:t> </a:t>
            </a:r>
            <a:r>
              <a:rPr lang="en-GB" sz="1200" dirty="0">
                <a:effectLst/>
                <a:latin typeface="Arial" panose="020B0604020202020204" pitchFamily="34" charset="0"/>
                <a:ea typeface="SimSun" panose="02010600030101010101" pitchFamily="2" charset="-122"/>
                <a:cs typeface="Arial" panose="020B0604020202020204" pitchFamily="34" charset="0"/>
              </a:rPr>
              <a:t>ECA&amp;CIREM-CEPII’s calculations based on MIRAGE-e, 2021.</a:t>
            </a:r>
          </a:p>
        </p:txBody>
      </p:sp>
    </p:spTree>
    <p:extLst>
      <p:ext uri="{BB962C8B-B14F-4D97-AF65-F5344CB8AC3E}">
        <p14:creationId xmlns:p14="http://schemas.microsoft.com/office/powerpoint/2010/main" val="31056690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425</TotalTime>
  <Words>1606</Words>
  <Application>Microsoft Office PowerPoint</Application>
  <PresentationFormat>Widescreen</PresentationFormat>
  <Paragraphs>139</Paragraphs>
  <Slides>12</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Avenir Book</vt:lpstr>
      <vt:lpstr>Lato</vt:lpstr>
      <vt:lpstr>Arial</vt:lpstr>
      <vt:lpstr>Arial Black</vt:lpstr>
      <vt:lpstr>Calibri</vt:lpstr>
      <vt:lpstr>Calibri Light</vt:lpstr>
      <vt:lpstr>Courier New</vt:lpstr>
      <vt:lpstr>Lucida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Afework Temtime</dc:creator>
  <cp:lastModifiedBy>Afework Temtime</cp:lastModifiedBy>
  <cp:revision>62</cp:revision>
  <cp:lastPrinted>2023-03-10T14:06:29Z</cp:lastPrinted>
  <dcterms:created xsi:type="dcterms:W3CDTF">2023-01-03T08:00:30Z</dcterms:created>
  <dcterms:modified xsi:type="dcterms:W3CDTF">2023-03-14T12:54:29Z</dcterms:modified>
</cp:coreProperties>
</file>