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0"/>
  </p:notesMasterIdLst>
  <p:sldIdLst>
    <p:sldId id="259" r:id="rId2"/>
    <p:sldId id="278" r:id="rId3"/>
    <p:sldId id="280" r:id="rId4"/>
    <p:sldId id="282" r:id="rId5"/>
    <p:sldId id="284" r:id="rId6"/>
    <p:sldId id="286" r:id="rId7"/>
    <p:sldId id="275"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5830" autoAdjust="0"/>
  </p:normalViewPr>
  <p:slideViewPr>
    <p:cSldViewPr snapToGrid="0">
      <p:cViewPr varScale="1">
        <p:scale>
          <a:sx n="98" d="100"/>
          <a:sy n="98" d="100"/>
        </p:scale>
        <p:origin x="101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E95AC1-4A0F-4A13-926E-FBA9F5519E87}" type="datetimeFigureOut">
              <a:rPr lang="en-GB" smtClean="0"/>
              <a:t>14/03/2023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A56A94-24B5-418D-AD96-285F17B481BD}" type="slidenum">
              <a:rPr lang="en-GB" smtClean="0"/>
              <a:t>‹#›</a:t>
            </a:fld>
            <a:endParaRPr lang="en-GB"/>
          </a:p>
        </p:txBody>
      </p:sp>
    </p:spTree>
    <p:extLst>
      <p:ext uri="{BB962C8B-B14F-4D97-AF65-F5344CB8AC3E}">
        <p14:creationId xmlns:p14="http://schemas.microsoft.com/office/powerpoint/2010/main" val="1907091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1</a:t>
            </a:fld>
            <a:endParaRPr lang="en-GB"/>
          </a:p>
        </p:txBody>
      </p:sp>
    </p:spTree>
    <p:extLst>
      <p:ext uri="{BB962C8B-B14F-4D97-AF65-F5344CB8AC3E}">
        <p14:creationId xmlns:p14="http://schemas.microsoft.com/office/powerpoint/2010/main" val="2039262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sz="1800" b="0" dirty="0">
                <a:effectLst/>
                <a:latin typeface="Arial" panose="020B0604020202020204" pitchFamily="34" charset="0"/>
                <a:ea typeface="Calibri" panose="020F0502020204030204" pitchFamily="34" charset="0"/>
              </a:rPr>
              <a:t>The system-generated statistics show that the overall alignment of Malawi’s MIP-1 to SDGs is at 81.62%. The overall alignment statistic for MIP-1 with A2063 is at 73.6%. </a:t>
            </a:r>
            <a:endParaRPr lang="en-US" sz="1200" b="0" kern="1200" dirty="0">
              <a:solidFill>
                <a:schemeClr val="accent1"/>
              </a:solidFill>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US" sz="1200" b="0" kern="1200" dirty="0">
                <a:solidFill>
                  <a:schemeClr val="accent1"/>
                </a:solidFill>
                <a:latin typeface="Arial" panose="020B0604020202020204" pitchFamily="34" charset="0"/>
                <a:ea typeface="+mn-ea"/>
                <a:cs typeface="Arial" panose="020B0604020202020204" pitchFamily="34" charset="0"/>
              </a:rPr>
              <a:t>As part of the IPRT training, Malawi also received enhanced training on results-based management, with a view to enhancing their monitoring and evaluation framework, which they have begun to apply.</a:t>
            </a:r>
          </a:p>
          <a:p>
            <a:pPr marL="171450" indent="-171450">
              <a:buFont typeface="Arial" panose="020B0604020202020204" pitchFamily="34" charset="0"/>
              <a:buChar char="•"/>
            </a:pPr>
            <a:r>
              <a:rPr lang="en-US" sz="1200" b="0" kern="1200" dirty="0">
                <a:solidFill>
                  <a:schemeClr val="accent1"/>
                </a:solidFill>
                <a:latin typeface="Arial" panose="020B0604020202020204" pitchFamily="34" charset="0"/>
                <a:ea typeface="+mn-ea"/>
                <a:cs typeface="Arial" panose="020B0604020202020204" pitchFamily="34" charset="0"/>
              </a:rPr>
              <a:t>Burkina Faso underwent refresher training on IPRT, delivered remotely between 22 and 25 March. Their NDP has been fully uploaded onto the IPRT system, and its alignment with SDGs and Agenda 2063 is in progress. We expect that in the coming weeks Burkina Faso will be able to track progress and generate its report, with a view to utilizing it to inform the implementation of the country’s NDP and alignment with Agenda 2030 and Agenda 2063.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accent1"/>
                </a:solidFill>
                <a:latin typeface="Arial" panose="020B0604020202020204" pitchFamily="34" charset="0"/>
                <a:ea typeface="+mn-ea"/>
                <a:cs typeface="Arial" panose="020B0604020202020204" pitchFamily="34" charset="0"/>
              </a:rPr>
              <a:t>To date </a:t>
            </a:r>
            <a:r>
              <a:rPr lang="en-US" sz="1200" b="1" u="sng" kern="1200" dirty="0">
                <a:solidFill>
                  <a:srgbClr val="FF0000"/>
                </a:solidFill>
                <a:latin typeface="Arial" panose="020B0604020202020204" pitchFamily="34" charset="0"/>
                <a:ea typeface="+mn-ea"/>
                <a:cs typeface="Arial" panose="020B0604020202020204" pitchFamily="34" charset="0"/>
              </a:rPr>
              <a:t>25</a:t>
            </a:r>
            <a:r>
              <a:rPr lang="en-US" sz="1200" b="0" kern="1200" dirty="0">
                <a:solidFill>
                  <a:schemeClr val="accent1"/>
                </a:solidFill>
                <a:latin typeface="Arial" panose="020B0604020202020204" pitchFamily="34" charset="0"/>
                <a:ea typeface="+mn-ea"/>
                <a:cs typeface="Arial" panose="020B0604020202020204" pitchFamily="34" charset="0"/>
              </a:rPr>
              <a:t> countries have been trained on the IPRT and are at different stages of implementation. In 2022, additional training is planned for five priority countries (</a:t>
            </a:r>
            <a:r>
              <a:rPr lang="en-US" sz="1200" b="0" kern="1200" dirty="0">
                <a:solidFill>
                  <a:srgbClr val="00B0F0"/>
                </a:solidFill>
                <a:latin typeface="+mn-lt"/>
                <a:ea typeface="+mn-ea"/>
                <a:cs typeface="+mn-cs"/>
              </a:rPr>
              <a:t>DRC, Egypt, Ghana, Malawi</a:t>
            </a:r>
            <a:r>
              <a:rPr lang="en-US" sz="1200" b="0" kern="1200" dirty="0">
                <a:solidFill>
                  <a:schemeClr val="dk1"/>
                </a:solidFill>
                <a:latin typeface="+mn-lt"/>
                <a:ea typeface="+mn-ea"/>
                <a:cs typeface="+mn-cs"/>
              </a:rPr>
              <a:t>, and </a:t>
            </a:r>
            <a:r>
              <a:rPr lang="en-US" sz="1200" b="0" kern="1200" dirty="0">
                <a:solidFill>
                  <a:srgbClr val="00B0F0"/>
                </a:solidFill>
                <a:latin typeface="+mn-lt"/>
                <a:ea typeface="+mn-ea"/>
                <a:cs typeface="+mn-cs"/>
              </a:rPr>
              <a:t>Seychelles</a:t>
            </a:r>
            <a:r>
              <a:rPr lang="en-US" sz="1200" b="0" kern="1200" dirty="0">
                <a:solidFill>
                  <a:schemeClr val="accent1"/>
                </a:solidFill>
                <a:latin typeface="Arial" panose="020B0604020202020204" pitchFamily="34" charset="0"/>
                <a:ea typeface="+mn-ea"/>
                <a:cs typeface="Arial" panose="020B0604020202020204" pitchFamily="34" charset="0"/>
              </a:rPr>
              <a:t>) and already in 2022 DPS has received requests for IPRT training from several additional countries, demonstrating the high interest in and demand for the toolkit and its applications. We will need to identify additional resources to allow us to meet this demand. </a:t>
            </a: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accent1"/>
                </a:solidFill>
                <a:latin typeface="Arial" panose="020B0604020202020204" pitchFamily="34" charset="0"/>
                <a:ea typeface="+mn-ea"/>
                <a:cs typeface="Arial" panose="020B0604020202020204" pitchFamily="34" charset="0"/>
              </a:rPr>
              <a:t>To date </a:t>
            </a:r>
            <a:r>
              <a:rPr lang="en-US" sz="1200" b="1" u="sng" kern="1200" dirty="0">
                <a:solidFill>
                  <a:srgbClr val="FF0000"/>
                </a:solidFill>
                <a:latin typeface="Arial" panose="020B0604020202020204" pitchFamily="34" charset="0"/>
                <a:ea typeface="+mn-ea"/>
                <a:cs typeface="Arial" panose="020B0604020202020204" pitchFamily="34" charset="0"/>
              </a:rPr>
              <a:t>25</a:t>
            </a:r>
            <a:r>
              <a:rPr lang="en-US" sz="1200" b="0" kern="1200" dirty="0">
                <a:solidFill>
                  <a:schemeClr val="accent1"/>
                </a:solidFill>
                <a:latin typeface="Arial" panose="020B0604020202020204" pitchFamily="34" charset="0"/>
                <a:ea typeface="+mn-ea"/>
                <a:cs typeface="Arial" panose="020B0604020202020204" pitchFamily="34" charset="0"/>
              </a:rPr>
              <a:t> countries have been trained on the IPRT and are at different stages of implementation. In 2022, additional training is planned for five priority countries (</a:t>
            </a:r>
            <a:r>
              <a:rPr lang="en-US" sz="1200" b="0" kern="1200" dirty="0">
                <a:solidFill>
                  <a:srgbClr val="00B0F0"/>
                </a:solidFill>
                <a:latin typeface="+mn-lt"/>
                <a:ea typeface="+mn-ea"/>
                <a:cs typeface="+mn-cs"/>
              </a:rPr>
              <a:t>DRC, Egypt, Ghana, Malawi</a:t>
            </a:r>
            <a:r>
              <a:rPr lang="en-US" sz="1200" b="0" kern="1200" dirty="0">
                <a:solidFill>
                  <a:schemeClr val="dk1"/>
                </a:solidFill>
                <a:latin typeface="+mn-lt"/>
                <a:ea typeface="+mn-ea"/>
                <a:cs typeface="+mn-cs"/>
              </a:rPr>
              <a:t>, and </a:t>
            </a:r>
            <a:r>
              <a:rPr lang="en-US" sz="1200" b="0" kern="1200" dirty="0">
                <a:solidFill>
                  <a:srgbClr val="00B0F0"/>
                </a:solidFill>
                <a:latin typeface="+mn-lt"/>
                <a:ea typeface="+mn-ea"/>
                <a:cs typeface="+mn-cs"/>
              </a:rPr>
              <a:t>Seychelles</a:t>
            </a:r>
            <a:r>
              <a:rPr lang="en-US" sz="1200" b="0" kern="1200" dirty="0">
                <a:solidFill>
                  <a:schemeClr val="accent1"/>
                </a:solidFill>
                <a:latin typeface="Arial" panose="020B0604020202020204" pitchFamily="34" charset="0"/>
                <a:ea typeface="+mn-ea"/>
                <a:cs typeface="Arial" panose="020B0604020202020204" pitchFamily="34" charset="0"/>
              </a:rPr>
              <a:t>) and already in 2022 DPS has received requests for IPRT training from several additional countries, demonstrating the high interest in and demand for the toolkit and its applications. We will need to identify additional resources to allow us to meet this demand. </a:t>
            </a:r>
            <a:endParaRPr lang="en-GB" b="0" dirty="0"/>
          </a:p>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5</a:t>
            </a:fld>
            <a:endParaRPr lang="en-GB"/>
          </a:p>
        </p:txBody>
      </p:sp>
    </p:spTree>
    <p:extLst>
      <p:ext uri="{BB962C8B-B14F-4D97-AF65-F5344CB8AC3E}">
        <p14:creationId xmlns:p14="http://schemas.microsoft.com/office/powerpoint/2010/main" val="2800480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A56A94-24B5-418D-AD96-285F17B481BD}" type="slidenum">
              <a:rPr lang="en-GB" smtClean="0"/>
              <a:t>7</a:t>
            </a:fld>
            <a:endParaRPr lang="en-GB"/>
          </a:p>
        </p:txBody>
      </p:sp>
    </p:spTree>
    <p:extLst>
      <p:ext uri="{BB962C8B-B14F-4D97-AF65-F5344CB8AC3E}">
        <p14:creationId xmlns:p14="http://schemas.microsoft.com/office/powerpoint/2010/main" val="1562937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591791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657776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693964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66674"/>
            <a:ext cx="12192000" cy="2512541"/>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hasCustomPrompt="1"/>
          </p:nvPr>
        </p:nvSpPr>
        <p:spPr>
          <a:xfrm>
            <a:off x="510300" y="3324520"/>
            <a:ext cx="11171400" cy="2175228"/>
          </a:xfrm>
        </p:spPr>
        <p:txBody>
          <a:bodyPr>
            <a:normAutofit/>
          </a:bodyPr>
          <a:lstStyle>
            <a:lvl1pPr algn="ctr">
              <a:defRPr sz="1800" b="1" i="0" baseline="0">
                <a:latin typeface="Lucida Sans" panose="020B0602030504020204" pitchFamily="34" charset="77"/>
              </a:defRPr>
            </a:lvl1pPr>
          </a:lstStyle>
          <a:p>
            <a:r>
              <a:rPr lang="en-US" dirty="0">
                <a:latin typeface="Arial" panose="020B0604020202020204" pitchFamily="34" charset="0"/>
                <a:cs typeface="Arial" panose="020B0604020202020204" pitchFamily="34" charset="0"/>
              </a:rPr>
              <a:t>Title of presentation</a:t>
            </a:r>
            <a:br>
              <a:rPr lang="en-US" dirty="0">
                <a:latin typeface="Arial" panose="020B0604020202020204" pitchFamily="34" charset="0"/>
                <a:cs typeface="Arial" panose="020B0604020202020204" pitchFamily="34" charset="0"/>
              </a:rPr>
            </a:br>
            <a:br>
              <a:rPr lang="en-US" sz="21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Name of presenter</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Title, Division</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[Exact delivery date]</a:t>
            </a:r>
            <a:endParaRPr lang="en-US" dirty="0"/>
          </a:p>
        </p:txBody>
      </p:sp>
      <p:pic>
        <p:nvPicPr>
          <p:cNvPr id="10" name="Picture 9" descr="A close up of a logo&#10;&#10;Description automatically generated">
            <a:extLst>
              <a:ext uri="{FF2B5EF4-FFF2-40B4-BE49-F238E27FC236}">
                <a16:creationId xmlns:a16="http://schemas.microsoft.com/office/drawing/2014/main" id="{6492DEB6-C0F2-8C48-A6E7-B6D175F0CD88}"/>
              </a:ext>
            </a:extLst>
          </p:cNvPr>
          <p:cNvPicPr>
            <a:picLocks noChangeAspect="1"/>
          </p:cNvPicPr>
          <p:nvPr userDrawn="1"/>
        </p:nvPicPr>
        <p:blipFill>
          <a:blip r:embed="rId3"/>
          <a:stretch>
            <a:fillRect/>
          </a:stretch>
        </p:blipFill>
        <p:spPr>
          <a:xfrm>
            <a:off x="529503" y="433955"/>
            <a:ext cx="3618548" cy="378701"/>
          </a:xfrm>
          <a:prstGeom prst="rect">
            <a:avLst/>
          </a:prstGeom>
        </p:spPr>
      </p:pic>
      <p:pic>
        <p:nvPicPr>
          <p:cNvPr id="12" name="Picture 11" descr="A picture containing graphical user interface&#10;&#10;Description automatically generated">
            <a:extLst>
              <a:ext uri="{FF2B5EF4-FFF2-40B4-BE49-F238E27FC236}">
                <a16:creationId xmlns:a16="http://schemas.microsoft.com/office/drawing/2014/main" id="{619A4FEE-386F-4FB4-BF09-1C2DED36252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256117" y="1443384"/>
            <a:ext cx="4148888" cy="1401176"/>
          </a:xfrm>
          <a:prstGeom prst="rect">
            <a:avLst/>
          </a:prstGeom>
        </p:spPr>
      </p:pic>
    </p:spTree>
    <p:extLst>
      <p:ext uri="{BB962C8B-B14F-4D97-AF65-F5344CB8AC3E}">
        <p14:creationId xmlns:p14="http://schemas.microsoft.com/office/powerpoint/2010/main" val="459364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normAutofit/>
          </a:bodyPr>
          <a:lstStyle>
            <a:lvl1pPr>
              <a:defRPr sz="1575">
                <a:latin typeface="Arial" panose="020B0604020202020204" pitchFamily="34" charset="0"/>
                <a:cs typeface="Arial" panose="020B0604020202020204" pitchFamily="34" charset="0"/>
              </a:defRPr>
            </a:lvl1pPr>
            <a:lvl2pPr>
              <a:defRPr sz="1575">
                <a:latin typeface="Arial" panose="020B0604020202020204" pitchFamily="34" charset="0"/>
                <a:cs typeface="Arial" panose="020B0604020202020204" pitchFamily="34" charset="0"/>
              </a:defRPr>
            </a:lvl2pPr>
            <a:lvl3pPr>
              <a:defRPr sz="1575">
                <a:latin typeface="Arial" panose="020B0604020202020204" pitchFamily="34" charset="0"/>
                <a:cs typeface="Arial" panose="020B0604020202020204" pitchFamily="34" charset="0"/>
              </a:defRPr>
            </a:lvl3pPr>
            <a:lvl4pPr>
              <a:defRPr sz="1575">
                <a:latin typeface="Arial" panose="020B0604020202020204" pitchFamily="34" charset="0"/>
                <a:cs typeface="Arial" panose="020B0604020202020204" pitchFamily="34" charset="0"/>
              </a:defRPr>
            </a:lvl4pPr>
            <a:lvl5pPr>
              <a:defRPr sz="1575">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78"/>
            <a:ext cx="12192000" cy="365127"/>
          </a:xfrm>
          <a:prstGeom prst="rect">
            <a:avLst/>
          </a:prstGeom>
        </p:spPr>
      </p:pic>
      <p:pic>
        <p:nvPicPr>
          <p:cNvPr id="5" name="Picture 4" descr="A picture containing graphical user interface&#10;&#10;Description automatically generated">
            <a:extLst>
              <a:ext uri="{FF2B5EF4-FFF2-40B4-BE49-F238E27FC236}">
                <a16:creationId xmlns:a16="http://schemas.microsoft.com/office/drawing/2014/main" id="{9FB694E8-8ADF-4ADC-9520-523B679FF7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76784" y="241069"/>
            <a:ext cx="2810757" cy="922713"/>
          </a:xfrm>
          <a:prstGeom prst="rect">
            <a:avLst/>
          </a:prstGeom>
        </p:spPr>
      </p:pic>
    </p:spTree>
    <p:extLst>
      <p:ext uri="{BB962C8B-B14F-4D97-AF65-F5344CB8AC3E}">
        <p14:creationId xmlns:p14="http://schemas.microsoft.com/office/powerpoint/2010/main" val="319043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7" name="Picture 6" descr="A picture containing outdoor object, solar cell&#10;&#10;Description automatically generated">
            <a:extLst>
              <a:ext uri="{FF2B5EF4-FFF2-40B4-BE49-F238E27FC236}">
                <a16:creationId xmlns:a16="http://schemas.microsoft.com/office/drawing/2014/main" id="{6307C092-7B1C-BC4F-8088-BBECA502B88B}"/>
              </a:ext>
            </a:extLst>
          </p:cNvPr>
          <p:cNvPicPr>
            <a:picLocks noChangeAspect="1"/>
          </p:cNvPicPr>
          <p:nvPr userDrawn="1"/>
        </p:nvPicPr>
        <p:blipFill>
          <a:blip r:embed="rId2"/>
          <a:stretch>
            <a:fillRect/>
          </a:stretch>
        </p:blipFill>
        <p:spPr>
          <a:xfrm>
            <a:off x="0" y="5303520"/>
            <a:ext cx="12192000" cy="1554480"/>
          </a:xfrm>
          <a:prstGeom prst="rect">
            <a:avLst/>
          </a:prstGeom>
        </p:spPr>
      </p:pic>
      <p:pic>
        <p:nvPicPr>
          <p:cNvPr id="9" name="Picture 8" descr="A picture containing graphical user interface&#10;&#10;Description automatically generated">
            <a:extLst>
              <a:ext uri="{FF2B5EF4-FFF2-40B4-BE49-F238E27FC236}">
                <a16:creationId xmlns:a16="http://schemas.microsoft.com/office/drawing/2014/main" id="{9F6F980D-2EB1-40C6-A935-6E86C936F8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72494" y="520672"/>
            <a:ext cx="4148888" cy="1401176"/>
          </a:xfrm>
          <a:prstGeom prst="rect">
            <a:avLst/>
          </a:prstGeom>
        </p:spPr>
      </p:pic>
    </p:spTree>
    <p:extLst>
      <p:ext uri="{BB962C8B-B14F-4D97-AF65-F5344CB8AC3E}">
        <p14:creationId xmlns:p14="http://schemas.microsoft.com/office/powerpoint/2010/main" val="362202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55777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43EB8-F0F7-4F58-999E-243676C81D79}" type="datetimeFigureOut">
              <a:rPr lang="en-GB" smtClean="0"/>
              <a:t>14/03/2023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91135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70150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43EB8-F0F7-4F58-999E-243676C81D79}" type="datetimeFigureOut">
              <a:rPr lang="en-GB" smtClean="0"/>
              <a:t>14/03/2023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573048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43EB8-F0F7-4F58-999E-243676C81D79}" type="datetimeFigureOut">
              <a:rPr lang="en-GB" smtClean="0"/>
              <a:t>14/03/2023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33625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43EB8-F0F7-4F58-999E-243676C81D79}" type="datetimeFigureOut">
              <a:rPr lang="en-GB" smtClean="0"/>
              <a:t>14/03/2023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982366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0119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14/03/2023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66675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43EB8-F0F7-4F58-999E-243676C81D79}" type="datetimeFigureOut">
              <a:rPr lang="en-GB" smtClean="0"/>
              <a:t>14/03/2023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67C17-03A5-414F-9B7A-F87902DAED50}" type="slidenum">
              <a:rPr lang="en-GB" smtClean="0"/>
              <a:t>‹#›</a:t>
            </a:fld>
            <a:endParaRPr lang="en-GB"/>
          </a:p>
        </p:txBody>
      </p:sp>
    </p:spTree>
    <p:extLst>
      <p:ext uri="{BB962C8B-B14F-4D97-AF65-F5344CB8AC3E}">
        <p14:creationId xmlns:p14="http://schemas.microsoft.com/office/powerpoint/2010/main" val="104724410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neca.org/eca-events/sites/default/files/resources/documents/com2023/E_ECA_COE_41_11_E.pdf"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www.uneca.org/cfm2023"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85875" y="3032760"/>
            <a:ext cx="9620250" cy="3582519"/>
          </a:xfrm>
          <a:prstGeom prst="rect">
            <a:avLst/>
          </a:prstGeom>
        </p:spPr>
        <p:txBody>
          <a:bodyPr wrap="square">
            <a:spAutoFit/>
          </a:bodyPr>
          <a:lstStyle/>
          <a:p>
            <a:pPr marL="0" lvl="0" indent="0" algn="ctr" rtl="0">
              <a:lnSpc>
                <a:spcPct val="115000"/>
              </a:lnSpc>
              <a:spcAft>
                <a:spcPts val="0"/>
              </a:spcAft>
              <a:buFont typeface="+mj-lt"/>
              <a:buNone/>
            </a:pPr>
            <a:r>
              <a:rPr lang="en-US" sz="2800" b="1" dirty="0">
                <a:latin typeface="Arial" panose="020B0604020202020204" pitchFamily="34" charset="0"/>
                <a:cs typeface="Arial" panose="020B0604020202020204" pitchFamily="34" charset="0"/>
              </a:rPr>
              <a:t>Report of the Committee of Economic Governance on its first session</a:t>
            </a:r>
          </a:p>
          <a:p>
            <a:pPr lvl="0" algn="ctr">
              <a:lnSpc>
                <a:spcPct val="115000"/>
              </a:lnSpc>
            </a:pPr>
            <a:r>
              <a:rPr lang="en-US" sz="2800" b="1" dirty="0">
                <a:latin typeface="Arial" panose="020B0604020202020204" pitchFamily="34" charset="0"/>
                <a:cs typeface="Arial" panose="020B0604020202020204" pitchFamily="34" charset="0"/>
              </a:rPr>
              <a:t>(Doc Ref. No.: </a:t>
            </a:r>
            <a:r>
              <a:rPr lang="en-GB" sz="2800" b="1" dirty="0">
                <a:hlinkClick r:id="rId3"/>
              </a:rPr>
              <a:t>E/ECA/COE/41/11</a:t>
            </a:r>
            <a:r>
              <a:rPr lang="en-GB" sz="2800" dirty="0"/>
              <a:t>)</a:t>
            </a:r>
            <a:endParaRPr lang="en-US" sz="2800" b="1" dirty="0">
              <a:latin typeface="Arial" panose="020B0604020202020204" pitchFamily="34" charset="0"/>
              <a:cs typeface="Arial" panose="020B0604020202020204" pitchFamily="34" charset="0"/>
            </a:endParaRPr>
          </a:p>
          <a:p>
            <a:pPr marL="0" lvl="0" indent="0" algn="ctr" rtl="0">
              <a:lnSpc>
                <a:spcPct val="115000"/>
              </a:lnSpc>
              <a:spcAft>
                <a:spcPts val="0"/>
              </a:spcAft>
              <a:buFont typeface="+mj-lt"/>
              <a:buNone/>
            </a:pPr>
            <a:endParaRPr lang="en-US" sz="2800" b="1" dirty="0">
              <a:latin typeface="Arial" panose="020B0604020202020204" pitchFamily="34" charset="0"/>
              <a:cs typeface="Arial" panose="020B0604020202020204" pitchFamily="34" charset="0"/>
            </a:endParaRPr>
          </a:p>
          <a:p>
            <a:pPr algn="ctr"/>
            <a:r>
              <a:rPr lang="en-US" sz="2000" kern="0" dirty="0">
                <a:solidFill>
                  <a:schemeClr val="tx1"/>
                </a:solidFill>
                <a:latin typeface="Arial" panose="020B0604020202020204" pitchFamily="34" charset="0"/>
                <a:cs typeface="Arial" panose="020B0604020202020204" pitchFamily="34" charset="0"/>
              </a:rPr>
              <a:t>Adam Elhiraika (PhD.),</a:t>
            </a:r>
          </a:p>
          <a:p>
            <a:pPr algn="ctr"/>
            <a:r>
              <a:rPr lang="en-US" sz="2000" kern="0" dirty="0">
                <a:solidFill>
                  <a:schemeClr val="tx1"/>
                </a:solidFill>
                <a:latin typeface="Arial" panose="020B0604020202020204" pitchFamily="34" charset="0"/>
                <a:cs typeface="Arial" panose="020B0604020202020204" pitchFamily="34" charset="0"/>
              </a:rPr>
              <a:t>Macroeconomics and Governance Division,</a:t>
            </a:r>
          </a:p>
          <a:p>
            <a:pPr algn="ctr"/>
            <a:r>
              <a:rPr lang="en-US" sz="1800" kern="0" dirty="0">
                <a:solidFill>
                  <a:schemeClr val="tx1"/>
                </a:solidFill>
                <a:latin typeface="Arial" panose="020B0604020202020204" pitchFamily="34" charset="0"/>
                <a:cs typeface="Arial" panose="020B0604020202020204" pitchFamily="34" charset="0"/>
              </a:rPr>
              <a:t>UN Economic Commission for Africa</a:t>
            </a:r>
          </a:p>
          <a:p>
            <a:pPr algn="ctr"/>
            <a:br>
              <a:rPr lang="en-US" sz="2000" dirty="0">
                <a:latin typeface="Arial" panose="020B0604020202020204" pitchFamily="34" charset="0"/>
                <a:cs typeface="Arial" panose="020B0604020202020204" pitchFamily="34" charset="0"/>
              </a:rPr>
            </a:br>
            <a:r>
              <a:rPr lang="en-US" sz="2000" dirty="0">
                <a:solidFill>
                  <a:schemeClr val="accent1">
                    <a:lumMod val="50000"/>
                  </a:schemeClr>
                </a:solidFill>
                <a:latin typeface="+mn-ea"/>
                <a:ea typeface="+mn-ea"/>
              </a:rPr>
              <a:t>16 March 2023</a:t>
            </a:r>
            <a:endParaRPr lang="en-US" sz="2000" dirty="0">
              <a:latin typeface="+mn-ea"/>
              <a:ea typeface="+mn-ea"/>
            </a:endParaRPr>
          </a:p>
        </p:txBody>
      </p:sp>
    </p:spTree>
    <p:extLst>
      <p:ext uri="{BB962C8B-B14F-4D97-AF65-F5344CB8AC3E}">
        <p14:creationId xmlns:p14="http://schemas.microsoft.com/office/powerpoint/2010/main" val="2473930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p:cNvSpPr>
          <p:nvPr/>
        </p:nvSpPr>
        <p:spPr bwMode="auto">
          <a:xfrm>
            <a:off x="160032" y="1487900"/>
            <a:ext cx="11871935" cy="4693593"/>
          </a:xfrm>
          <a:prstGeom prst="rect">
            <a:avLst/>
          </a:prstGeom>
          <a:solidFill>
            <a:schemeClr val="accent2">
              <a:lumMod val="40000"/>
              <a:lumOff val="60000"/>
            </a:schemeClr>
          </a:solidFill>
          <a:ln>
            <a:noFill/>
          </a:ln>
        </p:spPr>
        <p:txBody>
          <a:bodyPr wrap="square" lIns="0" tIns="0" rIns="0" bIns="0">
            <a:spAutoFit/>
          </a:bodyPr>
          <a:lstStyle>
            <a:lvl1pPr marL="185738" indent="-146050">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just">
              <a:spcBef>
                <a:spcPts val="900"/>
              </a:spcBef>
              <a:buFontTx/>
              <a:buChar char="•"/>
            </a:pPr>
            <a:r>
              <a:rPr lang="en-US" sz="2000" b="1" dirty="0">
                <a:latin typeface="Arial" panose="020B0604020202020204" pitchFamily="34" charset="0"/>
                <a:cs typeface="Arial" panose="020B0604020202020204" pitchFamily="34" charset="0"/>
              </a:rPr>
              <a:t>The first session of the Committee on Economic Governance was held online on 27 April 2022 </a:t>
            </a:r>
          </a:p>
          <a:p>
            <a:pPr algn="just">
              <a:spcBef>
                <a:spcPts val="900"/>
              </a:spcBef>
              <a:buFontTx/>
              <a:buChar char="•"/>
            </a:pPr>
            <a:r>
              <a:rPr lang="en-US" sz="2000" b="1" dirty="0">
                <a:latin typeface="Arial" panose="020B0604020202020204" pitchFamily="34" charset="0"/>
                <a:cs typeface="Arial" panose="020B0604020202020204" pitchFamily="34" charset="0"/>
              </a:rPr>
              <a:t>All African subregions were represented.</a:t>
            </a:r>
          </a:p>
          <a:p>
            <a:pPr algn="just">
              <a:spcBef>
                <a:spcPts val="900"/>
              </a:spcBef>
              <a:buFontTx/>
              <a:buChar char="•"/>
            </a:pPr>
            <a:r>
              <a:rPr lang="en-US" sz="2000" b="1" dirty="0">
                <a:latin typeface="Arial" panose="020B0604020202020204" pitchFamily="34" charset="0"/>
                <a:cs typeface="Arial" panose="020B0604020202020204" pitchFamily="34" charset="0"/>
              </a:rPr>
              <a:t>The decision to establish the Committee was endorsed by COM2019 in Marrakech, Morocco, in resolution 966 (LII). </a:t>
            </a:r>
          </a:p>
          <a:p>
            <a:pPr algn="just">
              <a:spcBef>
                <a:spcPts val="900"/>
              </a:spcBef>
              <a:buFontTx/>
              <a:buChar char="•"/>
            </a:pPr>
            <a:r>
              <a:rPr lang="en-US" sz="2000" b="1" dirty="0">
                <a:latin typeface="Arial" panose="020B0604020202020204" pitchFamily="34" charset="0"/>
                <a:cs typeface="Arial" panose="020B0604020202020204" pitchFamily="34" charset="0"/>
              </a:rPr>
              <a:t>The Committee will meet biennially and provide evidence-based advice and guidance on economic governance issues </a:t>
            </a:r>
          </a:p>
          <a:p>
            <a:pPr algn="just">
              <a:spcBef>
                <a:spcPts val="900"/>
              </a:spcBef>
              <a:buFontTx/>
              <a:buChar char="•"/>
            </a:pPr>
            <a:r>
              <a:rPr lang="en-US" sz="2000" b="1" dirty="0">
                <a:latin typeface="Arial" panose="020B0604020202020204" pitchFamily="34" charset="0"/>
                <a:cs typeface="Arial" panose="020B0604020202020204" pitchFamily="34" charset="0"/>
              </a:rPr>
              <a:t>During the first session, the Committee focused on the election of the Bureau. Together with the secretariat of the Committee, the Bureau will coordinate the work of the Committee for the next two years.</a:t>
            </a:r>
          </a:p>
          <a:p>
            <a:pPr algn="just">
              <a:spcBef>
                <a:spcPts val="900"/>
              </a:spcBef>
              <a:buFontTx/>
              <a:buChar char="•"/>
            </a:pPr>
            <a:r>
              <a:rPr lang="en-US" sz="2000" b="1" dirty="0">
                <a:latin typeface="Arial" panose="020B0604020202020204" pitchFamily="34" charset="0"/>
                <a:cs typeface="Arial" panose="020B0604020202020204" pitchFamily="34" charset="0"/>
              </a:rPr>
              <a:t>Representatives from Algeria, Cameroon, Ethiopia, Ghana and Lesotho were elected to the Bureau. Each of the countries represents its respective subregion.</a:t>
            </a:r>
          </a:p>
          <a:p>
            <a:pPr algn="just">
              <a:spcBef>
                <a:spcPts val="900"/>
              </a:spcBef>
              <a:buFontTx/>
              <a:buChar char="•"/>
            </a:pPr>
            <a:r>
              <a:rPr lang="en-US" sz="2000" b="1" dirty="0">
                <a:latin typeface="Arial" panose="020B0604020202020204" pitchFamily="34" charset="0"/>
                <a:cs typeface="Arial" panose="020B0604020202020204" pitchFamily="34" charset="0"/>
              </a:rPr>
              <a:t>The Committee also reviewed and endorsed the 2022–2023 work </a:t>
            </a:r>
            <a:r>
              <a:rPr lang="en-US" sz="2000" b="1" dirty="0" err="1">
                <a:latin typeface="Arial" panose="020B0604020202020204" pitchFamily="34" charset="0"/>
                <a:cs typeface="Arial" panose="020B0604020202020204" pitchFamily="34" charset="0"/>
              </a:rPr>
              <a:t>programme</a:t>
            </a:r>
            <a:r>
              <a:rPr lang="en-US" sz="2000" b="1" dirty="0">
                <a:latin typeface="Arial" panose="020B0604020202020204" pitchFamily="34" charset="0"/>
                <a:cs typeface="Arial" panose="020B0604020202020204" pitchFamily="34" charset="0"/>
              </a:rPr>
              <a:t> of the macroeconomic policy and governance </a:t>
            </a:r>
            <a:r>
              <a:rPr lang="en-US" sz="2000" b="1" dirty="0" err="1">
                <a:latin typeface="Arial" panose="020B0604020202020204" pitchFamily="34" charset="0"/>
                <a:cs typeface="Arial" panose="020B0604020202020204" pitchFamily="34" charset="0"/>
              </a:rPr>
              <a:t>subprogramme</a:t>
            </a:r>
            <a:r>
              <a:rPr lang="en-US" sz="2000" b="1" dirty="0">
                <a:latin typeface="Arial" panose="020B0604020202020204" pitchFamily="34" charset="0"/>
                <a:cs typeface="Arial" panose="020B0604020202020204" pitchFamily="34" charset="0"/>
              </a:rPr>
              <a:t> of ECA</a:t>
            </a:r>
            <a:endParaRPr lang="en-US" altLang="en-US" sz="2000" b="1" dirty="0">
              <a:latin typeface="Arial" panose="020B0604020202020204" pitchFamily="34" charset="0"/>
              <a:cs typeface="Arial" panose="020B0604020202020204" pitchFamily="34" charset="0"/>
              <a:sym typeface="Lato" pitchFamily="34" charset="0"/>
            </a:endParaRPr>
          </a:p>
        </p:txBody>
      </p:sp>
      <p:sp>
        <p:nvSpPr>
          <p:cNvPr id="4" name="Rectangle: Rounded Corners 3">
            <a:extLst>
              <a:ext uri="{FF2B5EF4-FFF2-40B4-BE49-F238E27FC236}">
                <a16:creationId xmlns:a16="http://schemas.microsoft.com/office/drawing/2014/main" id="{8C343A13-C185-45C3-B755-546F7B76EEDD}"/>
              </a:ext>
            </a:extLst>
          </p:cNvPr>
          <p:cNvSpPr/>
          <p:nvPr/>
        </p:nvSpPr>
        <p:spPr>
          <a:xfrm>
            <a:off x="0" y="387345"/>
            <a:ext cx="9197340" cy="578324"/>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357188"/>
            <a:r>
              <a:rPr lang="en-US" sz="2400" b="1" dirty="0">
                <a:latin typeface="Arial" panose="020B0604020202020204" pitchFamily="34" charset="0"/>
                <a:cs typeface="Arial" panose="020B0604020202020204" pitchFamily="34" charset="0"/>
              </a:rPr>
              <a:t>First session of the Committee on Economic Governance</a:t>
            </a:r>
            <a:endParaRPr lang="en-GB"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0459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ângulo arredondado 8">
            <a:extLst>
              <a:ext uri="{FF2B5EF4-FFF2-40B4-BE49-F238E27FC236}">
                <a16:creationId xmlns:a16="http://schemas.microsoft.com/office/drawing/2014/main" id="{E6D3E346-7CF7-98D7-8C4B-74E767AD48FC}"/>
              </a:ext>
            </a:extLst>
          </p:cNvPr>
          <p:cNvSpPr/>
          <p:nvPr/>
        </p:nvSpPr>
        <p:spPr>
          <a:xfrm>
            <a:off x="-1" y="324472"/>
            <a:ext cx="9211459" cy="612934"/>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marL="357188"/>
            <a:r>
              <a:rPr lang="en-US" sz="2400" b="1" dirty="0">
                <a:latin typeface="Arial" panose="020B0604020202020204" pitchFamily="34" charset="0"/>
                <a:cs typeface="Arial" panose="020B0604020202020204" pitchFamily="34" charset="0"/>
              </a:rPr>
              <a:t>Mandates of the Division</a:t>
            </a:r>
            <a:endParaRPr lang="en-GB" sz="24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33B64BF-F2F1-99C5-CD09-316716C6039E}"/>
              </a:ext>
            </a:extLst>
          </p:cNvPr>
          <p:cNvSpPr txBox="1"/>
          <p:nvPr/>
        </p:nvSpPr>
        <p:spPr>
          <a:xfrm>
            <a:off x="175098" y="1203502"/>
            <a:ext cx="11858017" cy="707886"/>
          </a:xfrm>
          <a:prstGeom prst="rect">
            <a:avLst/>
          </a:prstGeom>
          <a:solidFill>
            <a:schemeClr val="accent2">
              <a:lumMod val="50000"/>
            </a:schemeClr>
          </a:solidFill>
        </p:spPr>
        <p:txBody>
          <a:bodyPr wrap="square" rtlCol="0">
            <a:spAutoFit/>
          </a:bodyPr>
          <a:lstStyle/>
          <a:p>
            <a:r>
              <a:rPr lang="en-US" sz="2000" b="1" i="0" dirty="0">
                <a:solidFill>
                  <a:schemeClr val="bg1"/>
                </a:solidFill>
                <a:effectLst/>
                <a:latin typeface="Lato" panose="020F0502020204030203" pitchFamily="34" charset="0"/>
              </a:rPr>
              <a:t>Supports the achievement of Africa’s development agenda through development planning, macroeconomic policy and economic governance, and public finance</a:t>
            </a:r>
            <a:endParaRPr lang="en-US" sz="1600" b="1" dirty="0">
              <a:solidFill>
                <a:schemeClr val="bg1"/>
              </a:solidFill>
            </a:endParaRPr>
          </a:p>
        </p:txBody>
      </p:sp>
      <p:graphicFrame>
        <p:nvGraphicFramePr>
          <p:cNvPr id="6" name="Table 5">
            <a:extLst>
              <a:ext uri="{FF2B5EF4-FFF2-40B4-BE49-F238E27FC236}">
                <a16:creationId xmlns:a16="http://schemas.microsoft.com/office/drawing/2014/main" id="{DA8BCE13-FD3C-ECEF-71F2-6C9B1A21B6D2}"/>
              </a:ext>
            </a:extLst>
          </p:cNvPr>
          <p:cNvGraphicFramePr>
            <a:graphicFrameLocks noGrp="1"/>
          </p:cNvGraphicFramePr>
          <p:nvPr>
            <p:extLst>
              <p:ext uri="{D42A27DB-BD31-4B8C-83A1-F6EECF244321}">
                <p14:modId xmlns:p14="http://schemas.microsoft.com/office/powerpoint/2010/main" val="3508493330"/>
              </p:ext>
            </p:extLst>
          </p:nvPr>
        </p:nvGraphicFramePr>
        <p:xfrm>
          <a:off x="175098" y="1911387"/>
          <a:ext cx="11858017" cy="4584131"/>
        </p:xfrm>
        <a:graphic>
          <a:graphicData uri="http://schemas.openxmlformats.org/drawingml/2006/table">
            <a:tbl>
              <a:tblPr firstRow="1" bandRow="1">
                <a:tableStyleId>{5C22544A-7EE6-4342-B048-85BDC9FD1C3A}</a:tableStyleId>
              </a:tblPr>
              <a:tblGrid>
                <a:gridCol w="11858017">
                  <a:extLst>
                    <a:ext uri="{9D8B030D-6E8A-4147-A177-3AD203B41FA5}">
                      <a16:colId xmlns:a16="http://schemas.microsoft.com/office/drawing/2014/main" val="1456512328"/>
                    </a:ext>
                  </a:extLst>
                </a:gridCol>
              </a:tblGrid>
              <a:tr h="4224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Our areas of work</a:t>
                      </a:r>
                    </a:p>
                  </a:txBody>
                  <a:tcPr>
                    <a:solidFill>
                      <a:schemeClr val="accent2"/>
                    </a:solidFill>
                  </a:tcPr>
                </a:tc>
                <a:extLst>
                  <a:ext uri="{0D108BD9-81ED-4DB2-BD59-A6C34878D82A}">
                    <a16:rowId xmlns:a16="http://schemas.microsoft.com/office/drawing/2014/main" val="3036908867"/>
                  </a:ext>
                </a:extLst>
              </a:tr>
              <a:tr h="4126931">
                <a:tc>
                  <a:txBody>
                    <a:bodyPr/>
                    <a:lstStyle/>
                    <a:p>
                      <a:pPr marL="457200" lvl="1" indent="0" algn="just">
                        <a:buFont typeface="+mj-lt"/>
                        <a:buNone/>
                      </a:pPr>
                      <a:r>
                        <a:rPr lang="en-US" sz="2200" b="1" kern="1200" dirty="0">
                          <a:solidFill>
                            <a:schemeClr val="accent1">
                              <a:lumMod val="75000"/>
                            </a:schemeClr>
                          </a:solidFill>
                          <a:latin typeface="Arial" panose="020B0604020202020204" pitchFamily="34" charset="0"/>
                          <a:ea typeface="+mn-ea"/>
                          <a:cs typeface="Arial" panose="020B0604020202020204" pitchFamily="34" charset="0"/>
                        </a:rPr>
                        <a:t>Analytical work: </a:t>
                      </a:r>
                      <a:r>
                        <a:rPr lang="en-US" sz="2200" b="0" kern="1200" dirty="0">
                          <a:solidFill>
                            <a:schemeClr val="tx1"/>
                          </a:solidFill>
                          <a:latin typeface="Arial" panose="020B0604020202020204" pitchFamily="34" charset="0"/>
                          <a:ea typeface="+mn-ea"/>
                          <a:cs typeface="Arial" panose="020B0604020202020204" pitchFamily="34" charset="0"/>
                        </a:rPr>
                        <a:t>MGD works as a think tank through </a:t>
                      </a:r>
                      <a:r>
                        <a:rPr lang="en-US" sz="2200" b="0" i="0" kern="1200" dirty="0">
                          <a:solidFill>
                            <a:schemeClr val="dk1"/>
                          </a:solidFill>
                          <a:effectLst/>
                          <a:latin typeface="Arial" panose="020B0604020202020204" pitchFamily="34" charset="0"/>
                          <a:ea typeface="+mn-ea"/>
                          <a:cs typeface="Arial" panose="020B0604020202020204" pitchFamily="34" charset="0"/>
                        </a:rPr>
                        <a:t>conducting multisectoral research and analysis on areas of economic development, development planning and economic governance</a:t>
                      </a:r>
                    </a:p>
                    <a:p>
                      <a:pPr marL="457200" lvl="1" indent="0" algn="just">
                        <a:buFont typeface="+mj-lt"/>
                        <a:buNone/>
                      </a:pPr>
                      <a:endParaRPr lang="en-US" sz="1100" b="1" kern="1200" dirty="0">
                        <a:solidFill>
                          <a:schemeClr val="accent1">
                            <a:lumMod val="75000"/>
                          </a:schemeClr>
                        </a:solidFill>
                        <a:latin typeface="Arial" panose="020B0604020202020204" pitchFamily="34" charset="0"/>
                        <a:ea typeface="+mn-ea"/>
                        <a:cs typeface="Arial" panose="020B0604020202020204" pitchFamily="34" charset="0"/>
                      </a:endParaRPr>
                    </a:p>
                    <a:p>
                      <a:pPr marL="457200" lvl="1" indent="0" algn="just">
                        <a:buFont typeface="+mj-lt"/>
                        <a:buNone/>
                      </a:pPr>
                      <a:r>
                        <a:rPr lang="en-US" sz="2200" b="1" kern="1200" dirty="0">
                          <a:solidFill>
                            <a:schemeClr val="accent1">
                              <a:lumMod val="75000"/>
                            </a:schemeClr>
                          </a:solidFill>
                          <a:latin typeface="Arial" panose="020B0604020202020204" pitchFamily="34" charset="0"/>
                          <a:ea typeface="+mn-ea"/>
                          <a:cs typeface="Arial" panose="020B0604020202020204" pitchFamily="34" charset="0"/>
                        </a:rPr>
                        <a:t>Technical Support: Capacity building work t</a:t>
                      </a:r>
                      <a:r>
                        <a:rPr lang="en-US" sz="2200" b="0" i="0" kern="1200" dirty="0">
                          <a:solidFill>
                            <a:schemeClr val="dk1"/>
                          </a:solidFill>
                          <a:effectLst/>
                          <a:latin typeface="Arial" panose="020B0604020202020204" pitchFamily="34" charset="0"/>
                          <a:ea typeface="+mn-ea"/>
                          <a:cs typeface="Arial" panose="020B0604020202020204" pitchFamily="34" charset="0"/>
                        </a:rPr>
                        <a:t>hrough direct demand-based support to member States in areas of macroeconomic and economic governance in collaboration with the United Nations system at the country level</a:t>
                      </a:r>
                    </a:p>
                    <a:p>
                      <a:pPr marL="457200" lvl="1" indent="0" algn="just">
                        <a:buFont typeface="+mj-lt"/>
                        <a:buNone/>
                      </a:pPr>
                      <a:endParaRPr lang="en-US" sz="1100" b="1" kern="1200" dirty="0">
                        <a:solidFill>
                          <a:schemeClr val="accent1">
                            <a:lumMod val="75000"/>
                          </a:schemeClr>
                        </a:solidFill>
                        <a:latin typeface="Arial" panose="020B0604020202020204" pitchFamily="34" charset="0"/>
                        <a:ea typeface="+mn-ea"/>
                        <a:cs typeface="Arial" panose="020B0604020202020204" pitchFamily="34" charset="0"/>
                      </a:endParaRPr>
                    </a:p>
                    <a:p>
                      <a:pPr marL="457200" lvl="1" indent="0" algn="just">
                        <a:buFont typeface="+mj-lt"/>
                        <a:buNone/>
                      </a:pPr>
                      <a:r>
                        <a:rPr lang="en-US" sz="2200" b="1" kern="1200" dirty="0">
                          <a:solidFill>
                            <a:schemeClr val="accent1">
                              <a:lumMod val="75000"/>
                            </a:schemeClr>
                          </a:solidFill>
                          <a:latin typeface="Arial" panose="020B0604020202020204" pitchFamily="34" charset="0"/>
                          <a:ea typeface="+mn-ea"/>
                          <a:cs typeface="Arial" panose="020B0604020202020204" pitchFamily="34" charset="0"/>
                        </a:rPr>
                        <a:t>Convening roles: </a:t>
                      </a:r>
                      <a:r>
                        <a:rPr lang="en-US" sz="2200" b="0" kern="1200" dirty="0">
                          <a:solidFill>
                            <a:schemeClr val="tx1"/>
                          </a:solidFill>
                          <a:latin typeface="Arial" panose="020B0604020202020204" pitchFamily="34" charset="0"/>
                          <a:ea typeface="+mn-ea"/>
                          <a:cs typeface="Arial" panose="020B0604020202020204" pitchFamily="34" charset="0"/>
                        </a:rPr>
                        <a:t>through</a:t>
                      </a:r>
                      <a:r>
                        <a:rPr lang="en-US" sz="2200" b="1" kern="1200" dirty="0">
                          <a:solidFill>
                            <a:schemeClr val="accent1">
                              <a:lumMod val="75000"/>
                            </a:schemeClr>
                          </a:solidFill>
                          <a:latin typeface="Arial" panose="020B0604020202020204" pitchFamily="34" charset="0"/>
                          <a:ea typeface="+mn-ea"/>
                          <a:cs typeface="Arial" panose="020B0604020202020204" pitchFamily="34" charset="0"/>
                        </a:rPr>
                        <a:t> </a:t>
                      </a:r>
                      <a:r>
                        <a:rPr lang="en-US" sz="2200" b="0" i="0" kern="1200" dirty="0">
                          <a:solidFill>
                            <a:schemeClr val="dk1"/>
                          </a:solidFill>
                          <a:effectLst/>
                          <a:latin typeface="Arial" panose="020B0604020202020204" pitchFamily="34" charset="0"/>
                          <a:ea typeface="+mn-ea"/>
                          <a:cs typeface="Arial" panose="020B0604020202020204" pitchFamily="34" charset="0"/>
                        </a:rPr>
                        <a:t>providing dedicated regional intergovernmental and multi-stakeholder platforms with strong ownership by member States, regional bodies and development banks that result in agreed development policy frameworks, standards and action plans that reinforce multilateralism at the regional and subregional levels in the field of macroeconomics and economic governance</a:t>
                      </a:r>
                      <a:endParaRPr lang="en-US" sz="2200" b="0" dirty="0">
                        <a:solidFill>
                          <a:schemeClr val="tx1"/>
                        </a:solidFill>
                        <a:latin typeface="Arial" panose="020B0604020202020204" pitchFamily="34" charset="0"/>
                        <a:cs typeface="Arial" panose="020B0604020202020204" pitchFamily="34" charset="0"/>
                      </a:endParaRPr>
                    </a:p>
                  </a:txBody>
                  <a:tcPr>
                    <a:solidFill>
                      <a:schemeClr val="accent2">
                        <a:lumMod val="20000"/>
                        <a:lumOff val="80000"/>
                      </a:schemeClr>
                    </a:solidFill>
                  </a:tcPr>
                </a:tc>
                <a:extLst>
                  <a:ext uri="{0D108BD9-81ED-4DB2-BD59-A6C34878D82A}">
                    <a16:rowId xmlns:a16="http://schemas.microsoft.com/office/drawing/2014/main" val="2868725003"/>
                  </a:ext>
                </a:extLst>
              </a:tr>
            </a:tbl>
          </a:graphicData>
        </a:graphic>
      </p:graphicFrame>
    </p:spTree>
    <p:extLst>
      <p:ext uri="{BB962C8B-B14F-4D97-AF65-F5344CB8AC3E}">
        <p14:creationId xmlns:p14="http://schemas.microsoft.com/office/powerpoint/2010/main" val="214924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ângulo arredondado 8">
            <a:extLst>
              <a:ext uri="{FF2B5EF4-FFF2-40B4-BE49-F238E27FC236}">
                <a16:creationId xmlns:a16="http://schemas.microsoft.com/office/drawing/2014/main" id="{D04A9684-E1A3-4633-7041-7ADFC2E1DF30}"/>
              </a:ext>
            </a:extLst>
          </p:cNvPr>
          <p:cNvSpPr/>
          <p:nvPr/>
        </p:nvSpPr>
        <p:spPr>
          <a:xfrm>
            <a:off x="0" y="312373"/>
            <a:ext cx="9231549" cy="561856"/>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marL="357188" algn="l"/>
            <a:r>
              <a:rPr lang="en-US" sz="2100" b="1" dirty="0">
                <a:latin typeface="Arial" panose="020B0604020202020204" pitchFamily="34" charset="0"/>
                <a:cs typeface="Arial" panose="020B0604020202020204" pitchFamily="34" charset="0"/>
              </a:rPr>
              <a:t>Main areas of work of </a:t>
            </a:r>
            <a:r>
              <a:rPr lang="en-US" altLang="zh-CN" sz="2100" b="1" dirty="0">
                <a:latin typeface="Arial" panose="020B0604020202020204" pitchFamily="34" charset="0"/>
                <a:cs typeface="Arial" panose="020B0604020202020204" pitchFamily="34" charset="0"/>
              </a:rPr>
              <a:t>Macroeconomic Analysis Section</a:t>
            </a:r>
            <a:r>
              <a:rPr lang="en-US" sz="2100" b="1" dirty="0">
                <a:latin typeface="Arial" panose="020B0604020202020204" pitchFamily="34" charset="0"/>
                <a:cs typeface="Arial" panose="020B0604020202020204" pitchFamily="34" charset="0"/>
              </a:rPr>
              <a:t> for </a:t>
            </a:r>
            <a:r>
              <a:rPr lang="en-US" sz="1600" b="1" dirty="0">
                <a:latin typeface="Arial" panose="020B0604020202020204" pitchFamily="34" charset="0"/>
                <a:cs typeface="Arial" panose="020B0604020202020204" pitchFamily="34" charset="0"/>
              </a:rPr>
              <a:t>2022-2023 </a:t>
            </a:r>
            <a:endParaRPr lang="en-GB" sz="2100" b="1" i="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8F49F74-F454-E871-A2AA-CE01898C15FE}"/>
              </a:ext>
            </a:extLst>
          </p:cNvPr>
          <p:cNvSpPr txBox="1"/>
          <p:nvPr/>
        </p:nvSpPr>
        <p:spPr>
          <a:xfrm>
            <a:off x="166991" y="1234604"/>
            <a:ext cx="11858017" cy="707886"/>
          </a:xfrm>
          <a:prstGeom prst="rect">
            <a:avLst/>
          </a:prstGeom>
          <a:solidFill>
            <a:schemeClr val="accent2">
              <a:lumMod val="50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Objective: </a:t>
            </a:r>
            <a:r>
              <a:rPr lang="en-US" sz="2000" dirty="0">
                <a:solidFill>
                  <a:schemeClr val="bg1"/>
                </a:solidFill>
                <a:latin typeface="Arial" panose="020B0604020202020204" pitchFamily="34" charset="0"/>
                <a:cs typeface="Arial" panose="020B0604020202020204" pitchFamily="34" charset="0"/>
              </a:rPr>
              <a:t>Enhanced capacity of MS in macroeconomic policy analysis that promotes inclusive growth, sustainable development and structural transformation</a:t>
            </a:r>
          </a:p>
        </p:txBody>
      </p:sp>
      <p:sp>
        <p:nvSpPr>
          <p:cNvPr id="5" name="TextBox 4">
            <a:extLst>
              <a:ext uri="{FF2B5EF4-FFF2-40B4-BE49-F238E27FC236}">
                <a16:creationId xmlns:a16="http://schemas.microsoft.com/office/drawing/2014/main" id="{FD56EDD6-4163-FEBE-0433-6D2D2F54DCE1}"/>
              </a:ext>
            </a:extLst>
          </p:cNvPr>
          <p:cNvSpPr txBox="1"/>
          <p:nvPr/>
        </p:nvSpPr>
        <p:spPr>
          <a:xfrm>
            <a:off x="166989" y="2041466"/>
            <a:ext cx="11858017" cy="1631216"/>
          </a:xfrm>
          <a:prstGeom prst="rect">
            <a:avLst/>
          </a:prstGeom>
          <a:solidFill>
            <a:schemeClr val="accent2">
              <a:lumMod val="75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Macroeconomic modelling to inform policy making</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Development, customization, and training in the use of the ECA macroeconomic model for selected countries</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Work on debt and financing framework</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Taxation and peer learning</a:t>
            </a:r>
          </a:p>
        </p:txBody>
      </p:sp>
      <p:sp>
        <p:nvSpPr>
          <p:cNvPr id="6" name="TextBox 5">
            <a:extLst>
              <a:ext uri="{FF2B5EF4-FFF2-40B4-BE49-F238E27FC236}">
                <a16:creationId xmlns:a16="http://schemas.microsoft.com/office/drawing/2014/main" id="{4B266F4E-1F72-8078-644B-0A6626873FFF}"/>
              </a:ext>
            </a:extLst>
          </p:cNvPr>
          <p:cNvSpPr txBox="1"/>
          <p:nvPr/>
        </p:nvSpPr>
        <p:spPr>
          <a:xfrm>
            <a:off x="166989" y="3771658"/>
            <a:ext cx="11858017" cy="1015663"/>
          </a:xfrm>
          <a:prstGeom prst="rect">
            <a:avLst/>
          </a:prstGeom>
          <a:solidFill>
            <a:schemeClr val="accent4">
              <a:lumMod val="75000"/>
            </a:schemeClr>
          </a:solidFill>
        </p:spPr>
        <p:txBody>
          <a:bodyPr wrap="square" rtlCol="0">
            <a:spAutoFit/>
          </a:bodyPr>
          <a:lstStyle/>
          <a:p>
            <a:r>
              <a:rPr lang="en-US" altLang="zh-CN" sz="2000" b="1" dirty="0">
                <a:solidFill>
                  <a:schemeClr val="bg1"/>
                </a:solidFill>
                <a:latin typeface="Arial" panose="020B0604020202020204" pitchFamily="34" charset="0"/>
                <a:cs typeface="Arial" panose="020B0604020202020204" pitchFamily="34" charset="0"/>
              </a:rPr>
              <a:t>Advisory service to member states on emerging macroeconomic issues</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Advisory service for taxation and on increasing liquidity and investment financing for African countries  funded by Gates Foundation</a:t>
            </a:r>
          </a:p>
        </p:txBody>
      </p:sp>
      <p:sp>
        <p:nvSpPr>
          <p:cNvPr id="7" name="Rectangle 6">
            <a:extLst>
              <a:ext uri="{FF2B5EF4-FFF2-40B4-BE49-F238E27FC236}">
                <a16:creationId xmlns:a16="http://schemas.microsoft.com/office/drawing/2014/main" id="{78A1BFD1-6C24-1B95-BFE5-6891277CA520}"/>
              </a:ext>
            </a:extLst>
          </p:cNvPr>
          <p:cNvSpPr/>
          <p:nvPr/>
        </p:nvSpPr>
        <p:spPr>
          <a:xfrm>
            <a:off x="166989" y="4886297"/>
            <a:ext cx="11858018" cy="1495048"/>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r>
              <a:rPr lang="en-US" sz="2000" b="1" dirty="0">
                <a:solidFill>
                  <a:schemeClr val="bg1"/>
                </a:solidFill>
                <a:latin typeface="Arial" panose="020B0604020202020204" pitchFamily="34" charset="0"/>
                <a:cs typeface="Arial" panose="020B0604020202020204" pitchFamily="34" charset="0"/>
              </a:rPr>
              <a:t>Knowledge Products</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Africa Quarterly Economic Performance  and Outlook</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Economic Report on Africa</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Debt management report</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Research on the impact of Ukraine crisis on  Africa</a:t>
            </a:r>
            <a:endParaRPr lang="en-US" dirty="0"/>
          </a:p>
        </p:txBody>
      </p:sp>
    </p:spTree>
    <p:extLst>
      <p:ext uri="{BB962C8B-B14F-4D97-AF65-F5344CB8AC3E}">
        <p14:creationId xmlns:p14="http://schemas.microsoft.com/office/powerpoint/2010/main" val="810984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ângulo arredondado 8">
            <a:extLst>
              <a:ext uri="{FF2B5EF4-FFF2-40B4-BE49-F238E27FC236}">
                <a16:creationId xmlns:a16="http://schemas.microsoft.com/office/drawing/2014/main" id="{76D7A936-8FA8-C804-5A0F-87EBAE90DE13}"/>
              </a:ext>
            </a:extLst>
          </p:cNvPr>
          <p:cNvSpPr/>
          <p:nvPr/>
        </p:nvSpPr>
        <p:spPr>
          <a:xfrm>
            <a:off x="0" y="216092"/>
            <a:ext cx="9231549" cy="578882"/>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marL="357188"/>
            <a:r>
              <a:rPr lang="en-US" sz="2200" b="1" dirty="0">
                <a:latin typeface="Arial" panose="020B0604020202020204" pitchFamily="34" charset="0"/>
                <a:cs typeface="Arial" panose="020B0604020202020204" pitchFamily="34" charset="0"/>
              </a:rPr>
              <a:t>Main areas of work of Development Planning Section for </a:t>
            </a:r>
            <a:r>
              <a:rPr lang="en-US" sz="1600" b="1" dirty="0">
                <a:latin typeface="Arial" panose="020B0604020202020204" pitchFamily="34" charset="0"/>
                <a:cs typeface="Arial" panose="020B0604020202020204" pitchFamily="34" charset="0"/>
              </a:rPr>
              <a:t>2022-2023 </a:t>
            </a:r>
            <a:endParaRPr lang="en-GB" sz="2200" b="1" i="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671C640-C3A8-3FAF-D810-25E6722145E4}"/>
              </a:ext>
            </a:extLst>
          </p:cNvPr>
          <p:cNvSpPr txBox="1"/>
          <p:nvPr/>
        </p:nvSpPr>
        <p:spPr>
          <a:xfrm>
            <a:off x="155644" y="1103651"/>
            <a:ext cx="11926110" cy="707886"/>
          </a:xfrm>
          <a:prstGeom prst="rect">
            <a:avLst/>
          </a:prstGeom>
          <a:solidFill>
            <a:schemeClr val="accent2">
              <a:lumMod val="50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Objective: </a:t>
            </a:r>
            <a:r>
              <a:rPr lang="en-US" sz="2000" dirty="0">
                <a:solidFill>
                  <a:schemeClr val="bg1"/>
                </a:solidFill>
                <a:latin typeface="Arial" panose="020B0604020202020204" pitchFamily="34" charset="0"/>
                <a:cs typeface="Arial" panose="020B0604020202020204" pitchFamily="34" charset="0"/>
              </a:rPr>
              <a:t>Improved capacity in development planning for sustainable development and structural transformation in Africa</a:t>
            </a:r>
            <a:endParaRPr lang="en-US" dirty="0">
              <a:solidFill>
                <a:schemeClr val="bg1"/>
              </a:solidFill>
            </a:endParaRPr>
          </a:p>
        </p:txBody>
      </p:sp>
      <p:sp>
        <p:nvSpPr>
          <p:cNvPr id="6" name="TextBox 5">
            <a:extLst>
              <a:ext uri="{FF2B5EF4-FFF2-40B4-BE49-F238E27FC236}">
                <a16:creationId xmlns:a16="http://schemas.microsoft.com/office/drawing/2014/main" id="{7859BDE1-3E64-DD3F-491B-13304308CFC6}"/>
              </a:ext>
            </a:extLst>
          </p:cNvPr>
          <p:cNvSpPr txBox="1"/>
          <p:nvPr/>
        </p:nvSpPr>
        <p:spPr>
          <a:xfrm>
            <a:off x="155644" y="1850009"/>
            <a:ext cx="11926110" cy="1323439"/>
          </a:xfrm>
          <a:prstGeom prst="rect">
            <a:avLst/>
          </a:prstGeom>
          <a:solidFill>
            <a:schemeClr val="accent2">
              <a:lumMod val="75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Integrated National Planning and Reporting Toolkit</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Online and in-person training and follow up actions to ensure effective application of IPRT</a:t>
            </a:r>
          </a:p>
          <a:p>
            <a:pPr marL="342900" indent="-342900">
              <a:buFont typeface="Arial" panose="020B0604020202020204" pitchFamily="34" charset="0"/>
              <a:buChar char="•"/>
            </a:pPr>
            <a:r>
              <a:rPr lang="en-GB" sz="2000" dirty="0">
                <a:solidFill>
                  <a:schemeClr val="bg1"/>
                </a:solidFill>
                <a:latin typeface="Arial" panose="020B0604020202020204" pitchFamily="34" charset="0"/>
                <a:cs typeface="Arial" panose="020B0604020202020204" pitchFamily="34" charset="0"/>
              </a:rPr>
              <a:t>Deployment and adoption of the integrated Planning and Reporting Toolkit in additional 6 countries</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Consultation workshops on national development planning and implementation processes</a:t>
            </a:r>
          </a:p>
        </p:txBody>
      </p:sp>
      <p:sp>
        <p:nvSpPr>
          <p:cNvPr id="7" name="TextBox 6">
            <a:extLst>
              <a:ext uri="{FF2B5EF4-FFF2-40B4-BE49-F238E27FC236}">
                <a16:creationId xmlns:a16="http://schemas.microsoft.com/office/drawing/2014/main" id="{688F0BC9-3127-DFC1-6424-A4C2E1E0F01C}"/>
              </a:ext>
            </a:extLst>
          </p:cNvPr>
          <p:cNvSpPr txBox="1"/>
          <p:nvPr/>
        </p:nvSpPr>
        <p:spPr>
          <a:xfrm>
            <a:off x="155644" y="3250392"/>
            <a:ext cx="11926110" cy="1492716"/>
          </a:xfrm>
          <a:prstGeom prst="rect">
            <a:avLst/>
          </a:prstGeom>
          <a:solidFill>
            <a:schemeClr val="accent4">
              <a:lumMod val="75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Advisory Services</a:t>
            </a:r>
          </a:p>
          <a:p>
            <a:endParaRPr lang="en-US" sz="1100" b="1" dirty="0">
              <a:solidFill>
                <a:schemeClr val="bg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Advisory services to member States &amp; RECs on development planning &amp; strategies;</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Launch of a macro policy and development planning forum for knowledge and experience sharing;</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Leveraging ongoing work of INFF, IPRT and ARTS to ensure synergy and concerted efforts</a:t>
            </a:r>
            <a:endParaRPr lang="en-US" sz="2000" dirty="0">
              <a:solidFill>
                <a:schemeClr val="bg1"/>
              </a:solidFill>
            </a:endParaRPr>
          </a:p>
        </p:txBody>
      </p:sp>
      <p:sp>
        <p:nvSpPr>
          <p:cNvPr id="8" name="Rectangle 7">
            <a:extLst>
              <a:ext uri="{FF2B5EF4-FFF2-40B4-BE49-F238E27FC236}">
                <a16:creationId xmlns:a16="http://schemas.microsoft.com/office/drawing/2014/main" id="{11693411-2EB3-9940-0360-E4EBEA5C354B}"/>
              </a:ext>
            </a:extLst>
          </p:cNvPr>
          <p:cNvSpPr/>
          <p:nvPr/>
        </p:nvSpPr>
        <p:spPr>
          <a:xfrm>
            <a:off x="155644" y="4820052"/>
            <a:ext cx="11926110" cy="1600437"/>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r>
              <a:rPr lang="en-US" sz="2000" b="1" dirty="0">
                <a:solidFill>
                  <a:schemeClr val="bg1"/>
                </a:solidFill>
                <a:latin typeface="Arial" panose="020B0604020202020204" pitchFamily="34" charset="0"/>
                <a:cs typeface="Arial" panose="020B0604020202020204" pitchFamily="34" charset="0"/>
              </a:rPr>
              <a:t>Knowledge Products</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Africa Sustainable Development Goals Report </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Thematic research papers: Emerging economic issues and challenges to Africa’s growth and development</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Policy briefs</a:t>
            </a:r>
          </a:p>
        </p:txBody>
      </p:sp>
    </p:spTree>
    <p:extLst>
      <p:ext uri="{BB962C8B-B14F-4D97-AF65-F5344CB8AC3E}">
        <p14:creationId xmlns:p14="http://schemas.microsoft.com/office/powerpoint/2010/main" val="185045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ângulo arredondado 8">
            <a:extLst>
              <a:ext uri="{FF2B5EF4-FFF2-40B4-BE49-F238E27FC236}">
                <a16:creationId xmlns:a16="http://schemas.microsoft.com/office/drawing/2014/main" id="{5C054972-470C-A2FC-9541-AA1BB1B4C03B}"/>
              </a:ext>
            </a:extLst>
          </p:cNvPr>
          <p:cNvSpPr/>
          <p:nvPr/>
        </p:nvSpPr>
        <p:spPr>
          <a:xfrm>
            <a:off x="-3" y="320804"/>
            <a:ext cx="9260732" cy="510778"/>
          </a:xfrm>
          <a:prstGeom prst="round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91440" bIns="91440" rtlCol="0" anchor="ctr">
            <a:spAutoFit/>
          </a:bodyPr>
          <a:lstStyle/>
          <a:p>
            <a:pPr marL="357188" algn="ctr"/>
            <a:r>
              <a:rPr lang="en-US" b="1" dirty="0">
                <a:latin typeface="Arial" panose="020B0604020202020204" pitchFamily="34" charset="0"/>
                <a:cs typeface="Arial" panose="020B0604020202020204" pitchFamily="34" charset="0"/>
              </a:rPr>
              <a:t>Main areas of work of Economic Governance and Public Finance for 2022-2023 </a:t>
            </a:r>
            <a:endParaRPr lang="en-GB" b="1" i="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1544587-3E4A-2C27-1161-071E344CC38B}"/>
              </a:ext>
            </a:extLst>
          </p:cNvPr>
          <p:cNvSpPr txBox="1"/>
          <p:nvPr/>
        </p:nvSpPr>
        <p:spPr>
          <a:xfrm>
            <a:off x="107003" y="1158519"/>
            <a:ext cx="11965023" cy="707886"/>
          </a:xfrm>
          <a:prstGeom prst="rect">
            <a:avLst/>
          </a:prstGeom>
          <a:solidFill>
            <a:schemeClr val="accent2">
              <a:lumMod val="50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Objective: </a:t>
            </a:r>
            <a:r>
              <a:rPr lang="en-US" sz="2000" dirty="0">
                <a:solidFill>
                  <a:schemeClr val="bg1"/>
                </a:solidFill>
                <a:latin typeface="Arial" panose="020B0604020202020204" pitchFamily="34" charset="0"/>
                <a:cs typeface="Arial" panose="020B0604020202020204" pitchFamily="34" charset="0"/>
              </a:rPr>
              <a:t>Enhanced capacity of member States to mobilize public resources and improved economic governance architecture</a:t>
            </a:r>
          </a:p>
        </p:txBody>
      </p:sp>
      <p:sp>
        <p:nvSpPr>
          <p:cNvPr id="5" name="TextBox 4">
            <a:extLst>
              <a:ext uri="{FF2B5EF4-FFF2-40B4-BE49-F238E27FC236}">
                <a16:creationId xmlns:a16="http://schemas.microsoft.com/office/drawing/2014/main" id="{98627BF8-2E3F-549E-AAA8-63E34D7FC36F}"/>
              </a:ext>
            </a:extLst>
          </p:cNvPr>
          <p:cNvSpPr txBox="1"/>
          <p:nvPr/>
        </p:nvSpPr>
        <p:spPr>
          <a:xfrm>
            <a:off x="107003" y="1910179"/>
            <a:ext cx="11965023" cy="1631216"/>
          </a:xfrm>
          <a:prstGeom prst="rect">
            <a:avLst/>
          </a:prstGeom>
          <a:solidFill>
            <a:schemeClr val="accent2">
              <a:lumMod val="75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Curbing Illicit Financial Flows in Africa</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Statistical work led by ECA-UNCTAD-UNODC in 12 pilot countries to measure the extent of illicit financial flows;</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Policy work to support countries develop the relevant policy measures to prevent IFFs</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Recovery of stolen asset through work on Asset Recovery Initiative</a:t>
            </a:r>
          </a:p>
        </p:txBody>
      </p:sp>
      <p:sp>
        <p:nvSpPr>
          <p:cNvPr id="6" name="TextBox 5">
            <a:extLst>
              <a:ext uri="{FF2B5EF4-FFF2-40B4-BE49-F238E27FC236}">
                <a16:creationId xmlns:a16="http://schemas.microsoft.com/office/drawing/2014/main" id="{C70BDA72-8EDC-5B4D-5334-E07B7FE74C18}"/>
              </a:ext>
            </a:extLst>
          </p:cNvPr>
          <p:cNvSpPr txBox="1"/>
          <p:nvPr/>
        </p:nvSpPr>
        <p:spPr>
          <a:xfrm>
            <a:off x="107003" y="3585169"/>
            <a:ext cx="11965022" cy="1323439"/>
          </a:xfrm>
          <a:prstGeom prst="rect">
            <a:avLst/>
          </a:prstGeom>
          <a:solidFill>
            <a:schemeClr val="accent4">
              <a:lumMod val="75000"/>
            </a:schemeClr>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Integrated National Financing Framework (INFF)</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Burkina Faso and Zambia to align national plans, priorities with financing strategies through INFF;</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Regional platform of communities of practice of focal persons for knowledge and experience sharing;</a:t>
            </a:r>
          </a:p>
          <a:p>
            <a:pPr marL="342900" indent="-342900" algn="just">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Leveraging ongoing work of INFF, IPRT and ARTS to ensure synergy and concerted efforts</a:t>
            </a:r>
            <a:endParaRPr lang="en-US" sz="2000" dirty="0">
              <a:solidFill>
                <a:schemeClr val="bg1"/>
              </a:solidFill>
            </a:endParaRPr>
          </a:p>
        </p:txBody>
      </p:sp>
      <p:sp>
        <p:nvSpPr>
          <p:cNvPr id="7" name="Rectangle 6">
            <a:extLst>
              <a:ext uri="{FF2B5EF4-FFF2-40B4-BE49-F238E27FC236}">
                <a16:creationId xmlns:a16="http://schemas.microsoft.com/office/drawing/2014/main" id="{90986C6C-827A-F68C-0C1E-A5278DBB7AAC}"/>
              </a:ext>
            </a:extLst>
          </p:cNvPr>
          <p:cNvSpPr/>
          <p:nvPr/>
        </p:nvSpPr>
        <p:spPr>
          <a:xfrm>
            <a:off x="107003" y="4952382"/>
            <a:ext cx="11965022" cy="1554079"/>
          </a:xfrm>
          <a:prstGeom prst="rect">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r>
              <a:rPr lang="en-US" sz="2000" b="1" dirty="0">
                <a:solidFill>
                  <a:schemeClr val="bg1"/>
                </a:solidFill>
                <a:latin typeface="Arial" panose="020B0604020202020204" pitchFamily="34" charset="0"/>
                <a:cs typeface="Arial" panose="020B0604020202020204" pitchFamily="34" charset="0"/>
              </a:rPr>
              <a:t>Knowledge Products</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Annual publications: EGR I and EGR II</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Thematic research papers: COVID-19 stimulus measures impact on SMEs, Financing challenges of LMIC, Asset recovery, Tax incentives in mining</a:t>
            </a:r>
          </a:p>
          <a:p>
            <a:pPr marL="342900" indent="-342900">
              <a:buFont typeface="Arial" panose="020B0604020202020204" pitchFamily="34" charset="0"/>
              <a:buChar char="•"/>
            </a:pPr>
            <a:r>
              <a:rPr lang="en-US" sz="2000" dirty="0">
                <a:solidFill>
                  <a:schemeClr val="bg1"/>
                </a:solidFill>
                <a:latin typeface="Arial" panose="020B0604020202020204" pitchFamily="34" charset="0"/>
                <a:cs typeface="Arial" panose="020B0604020202020204" pitchFamily="34" charset="0"/>
              </a:rPr>
              <a:t>Policy briefs</a:t>
            </a:r>
          </a:p>
        </p:txBody>
      </p:sp>
    </p:spTree>
    <p:extLst>
      <p:ext uri="{BB962C8B-B14F-4D97-AF65-F5344CB8AC3E}">
        <p14:creationId xmlns:p14="http://schemas.microsoft.com/office/powerpoint/2010/main" val="2203249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
            <a:extLst>
              <a:ext uri="{FF2B5EF4-FFF2-40B4-BE49-F238E27FC236}">
                <a16:creationId xmlns:a16="http://schemas.microsoft.com/office/drawing/2014/main" id="{7DFEFE01-ACBF-4D47-BDA4-D74D5349EFB5}"/>
              </a:ext>
            </a:extLst>
          </p:cNvPr>
          <p:cNvSpPr/>
          <p:nvPr/>
        </p:nvSpPr>
        <p:spPr>
          <a:xfrm>
            <a:off x="0" y="357705"/>
            <a:ext cx="9241277" cy="473853"/>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defRPr sz="1600" b="1" i="0" u="none" strike="noStrike" kern="1200" cap="none" spc="0" normalizeH="0" baseline="0">
                <a:solidFill>
                  <a:sysClr val="windowText" lastClr="000000">
                    <a:lumMod val="50000"/>
                    <a:lumOff val="50000"/>
                  </a:sysClr>
                </a:solidFill>
                <a:latin typeface="+mj-lt"/>
                <a:ea typeface="+mj-ea"/>
                <a:cs typeface="+mj-cs"/>
              </a:defRPr>
            </a:pPr>
            <a:r>
              <a:rPr lang="en-GB" sz="2400" b="1" dirty="0">
                <a:solidFill>
                  <a:schemeClr val="bg1"/>
                </a:solidFill>
                <a:latin typeface="Arial" panose="020B0604020202020204" pitchFamily="34" charset="0"/>
                <a:cs typeface="Arial" panose="020B0604020202020204" pitchFamily="34" charset="0"/>
              </a:rPr>
              <a:t>The Committee observations</a:t>
            </a:r>
            <a:endParaRPr lang="en-US" sz="2400" b="1" dirty="0">
              <a:solidFill>
                <a:schemeClr val="bg1"/>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54E88DBF-84E0-4369-851D-CE518603D257}"/>
              </a:ext>
            </a:extLst>
          </p:cNvPr>
          <p:cNvSpPr txBox="1"/>
          <p:nvPr/>
        </p:nvSpPr>
        <p:spPr>
          <a:xfrm>
            <a:off x="235085" y="1363627"/>
            <a:ext cx="11721830" cy="4662815"/>
          </a:xfrm>
          <a:prstGeom prst="rect">
            <a:avLst/>
          </a:prstGeom>
          <a:solidFill>
            <a:schemeClr val="accent2">
              <a:lumMod val="40000"/>
              <a:lumOff val="60000"/>
            </a:schemeClr>
          </a:solidFill>
        </p:spPr>
        <p:txBody>
          <a:bodyPr wrap="square">
            <a:spAutoFit/>
          </a:bodyPr>
          <a:lstStyle/>
          <a:p>
            <a:pPr marL="342900" indent="-342900" algn="just">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The Committee noted the </a:t>
            </a:r>
            <a:r>
              <a:rPr lang="en-US" sz="2000" b="1" dirty="0">
                <a:latin typeface="Arial" panose="020B0604020202020204" pitchFamily="34" charset="0"/>
                <a:cs typeface="Arial" panose="020B0604020202020204" pitchFamily="34" charset="0"/>
              </a:rPr>
              <a:t>timeliness and the importance </a:t>
            </a:r>
            <a:r>
              <a:rPr lang="en-US" sz="2000" dirty="0">
                <a:latin typeface="Arial" panose="020B0604020202020204" pitchFamily="34" charset="0"/>
                <a:cs typeface="Arial" panose="020B0604020202020204" pitchFamily="34" charset="0"/>
              </a:rPr>
              <a:t>of economic governance discourse on the continent, including for achieving the Addis Ababa Action Agenda. </a:t>
            </a:r>
          </a:p>
          <a:p>
            <a:pPr marL="342900" indent="-342900" algn="just">
              <a:spcBef>
                <a:spcPts val="0"/>
              </a:spcBef>
              <a:buFont typeface="Arial" panose="020B0604020202020204" pitchFamily="34" charset="0"/>
              <a:buChar char="•"/>
            </a:pPr>
            <a:endParaRPr lang="en-US" sz="1100" dirty="0">
              <a:solidFill>
                <a:srgbClr val="002060"/>
              </a:solidFill>
              <a:effectLst/>
              <a:latin typeface="Arial" panose="020B0604020202020204" pitchFamily="34" charset="0"/>
              <a:ea typeface="宋体" panose="02010600030101010101" pitchFamily="2" charset="-122"/>
              <a:cs typeface="Arial" panose="020B0604020202020204" pitchFamily="34" charset="0"/>
            </a:endParaRPr>
          </a:p>
          <a:p>
            <a:pPr marL="342900" indent="-342900" algn="just">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The Committee stressed that </a:t>
            </a:r>
            <a:r>
              <a:rPr lang="en-US" sz="2000" b="1" dirty="0">
                <a:latin typeface="Arial" panose="020B0604020202020204" pitchFamily="34" charset="0"/>
                <a:cs typeface="Arial" panose="020B0604020202020204" pitchFamily="34" charset="0"/>
              </a:rPr>
              <a:t>peer learning</a:t>
            </a:r>
            <a:r>
              <a:rPr lang="en-US" sz="2000" dirty="0">
                <a:latin typeface="Arial" panose="020B0604020202020204" pitchFamily="34" charset="0"/>
                <a:cs typeface="Arial" panose="020B0604020202020204" pitchFamily="34" charset="0"/>
              </a:rPr>
              <a:t> would be critical for African countries in attaining inclusive and sustainable development and expressed the hope that </a:t>
            </a:r>
            <a:r>
              <a:rPr lang="en-US" sz="2000" b="1" dirty="0">
                <a:latin typeface="Arial" panose="020B0604020202020204" pitchFamily="34" charset="0"/>
                <a:cs typeface="Arial" panose="020B0604020202020204" pitchFamily="34" charset="0"/>
              </a:rPr>
              <a:t>the Committee </a:t>
            </a:r>
            <a:r>
              <a:rPr lang="en-US" sz="2000" dirty="0">
                <a:latin typeface="Arial" panose="020B0604020202020204" pitchFamily="34" charset="0"/>
                <a:cs typeface="Arial" panose="020B0604020202020204" pitchFamily="34" charset="0"/>
              </a:rPr>
              <a:t>would </a:t>
            </a:r>
            <a:r>
              <a:rPr lang="en-US" sz="2000" b="1" dirty="0">
                <a:latin typeface="Arial" panose="020B0604020202020204" pitchFamily="34" charset="0"/>
                <a:cs typeface="Arial" panose="020B0604020202020204" pitchFamily="34" charset="0"/>
              </a:rPr>
              <a:t>provide an opportunity </a:t>
            </a:r>
            <a:r>
              <a:rPr lang="en-US" sz="2000" dirty="0">
                <a:latin typeface="Arial" panose="020B0604020202020204" pitchFamily="34" charset="0"/>
                <a:cs typeface="Arial" panose="020B0604020202020204" pitchFamily="34" charset="0"/>
              </a:rPr>
              <a:t>to focus on the implementation of recommendations and sharing of experiences on such issues as debt, structural transformation, illicit financial flows, mainstreaming of the Sustainable Development Goals into development plans and response to global crises. </a:t>
            </a:r>
          </a:p>
          <a:p>
            <a:pPr marL="342900" indent="-342900" algn="just">
              <a:spcBef>
                <a:spcPts val="0"/>
              </a:spcBef>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342900" indent="-342900" algn="just">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Participants also noted the </a:t>
            </a:r>
            <a:r>
              <a:rPr lang="en-US" sz="2000" b="1" dirty="0">
                <a:latin typeface="Arial" panose="020B0604020202020204" pitchFamily="34" charset="0"/>
                <a:cs typeface="Arial" panose="020B0604020202020204" pitchFamily="34" charset="0"/>
              </a:rPr>
              <a:t>progress made in aligning </a:t>
            </a:r>
            <a:r>
              <a:rPr lang="en-US" sz="2000" dirty="0">
                <a:latin typeface="Arial" panose="020B0604020202020204" pitchFamily="34" charset="0"/>
                <a:cs typeface="Arial" panose="020B0604020202020204" pitchFamily="34" charset="0"/>
              </a:rPr>
              <a:t>the integrated planning and reporting toolkit with the Integrated National Financial framework and promised to </a:t>
            </a:r>
            <a:r>
              <a:rPr lang="en-US" sz="2000" b="1" dirty="0">
                <a:latin typeface="Arial" panose="020B0604020202020204" pitchFamily="34" charset="0"/>
                <a:cs typeface="Arial" panose="020B0604020202020204" pitchFamily="34" charset="0"/>
              </a:rPr>
              <a:t>share their experiences of implementing the INFF </a:t>
            </a:r>
            <a:r>
              <a:rPr lang="en-US" sz="2000" dirty="0">
                <a:latin typeface="Arial" panose="020B0604020202020204" pitchFamily="34" charset="0"/>
                <a:cs typeface="Arial" panose="020B0604020202020204" pitchFamily="34" charset="0"/>
              </a:rPr>
              <a:t>with one another, with a view to improving its implementation across the continent</a:t>
            </a:r>
          </a:p>
          <a:p>
            <a:pPr marL="342900" indent="-342900" algn="just">
              <a:spcBef>
                <a:spcPts val="0"/>
              </a:spcBef>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marL="342900" indent="-342900" algn="just">
              <a:spcBef>
                <a:spcPts val="0"/>
              </a:spcBef>
              <a:buFont typeface="Arial" panose="020B0604020202020204" pitchFamily="34" charset="0"/>
              <a:buChar char="•"/>
            </a:pPr>
            <a:r>
              <a:rPr lang="en-US" sz="2000" dirty="0">
                <a:latin typeface="Arial" panose="020B0604020202020204" pitchFamily="34" charset="0"/>
                <a:ea typeface="宋体" panose="02010600030101010101" pitchFamily="2" charset="-122"/>
                <a:cs typeface="Arial" panose="020B0604020202020204" pitchFamily="34" charset="0"/>
              </a:rPr>
              <a:t>The Committee took note </a:t>
            </a:r>
            <a:r>
              <a:rPr lang="en-US" sz="2000" dirty="0">
                <a:latin typeface="Arial" panose="020B0604020202020204" pitchFamily="34" charset="0"/>
                <a:cs typeface="Arial" panose="020B0604020202020204" pitchFamily="34" charset="0"/>
              </a:rPr>
              <a:t>of the </a:t>
            </a:r>
            <a:r>
              <a:rPr lang="en-US" sz="2000" b="1" dirty="0">
                <a:latin typeface="Arial" panose="020B0604020202020204" pitchFamily="34" charset="0"/>
                <a:cs typeface="Arial" panose="020B0604020202020204" pitchFamily="34" charset="0"/>
              </a:rPr>
              <a:t>multifaceted global crises </a:t>
            </a:r>
            <a:r>
              <a:rPr lang="en-US" sz="2000" dirty="0">
                <a:latin typeface="Arial" panose="020B0604020202020204" pitchFamily="34" charset="0"/>
                <a:cs typeface="Arial" panose="020B0604020202020204" pitchFamily="34" charset="0"/>
              </a:rPr>
              <a:t>and emphasized the need to </a:t>
            </a:r>
            <a:r>
              <a:rPr lang="en-US" sz="2000" b="1" dirty="0" err="1">
                <a:latin typeface="Arial" panose="020B0604020202020204" pitchFamily="34" charset="0"/>
                <a:cs typeface="Arial" panose="020B0604020202020204" pitchFamily="34" charset="0"/>
              </a:rPr>
              <a:t>analyse</a:t>
            </a:r>
            <a:r>
              <a:rPr lang="en-US" sz="2000" b="1" dirty="0">
                <a:latin typeface="Arial" panose="020B0604020202020204" pitchFamily="34" charset="0"/>
                <a:cs typeface="Arial" panose="020B0604020202020204" pitchFamily="34" charset="0"/>
              </a:rPr>
              <a:t> the impact </a:t>
            </a:r>
            <a:r>
              <a:rPr lang="en-US" sz="2000" dirty="0">
                <a:latin typeface="Arial" panose="020B0604020202020204" pitchFamily="34" charset="0"/>
                <a:cs typeface="Arial" panose="020B0604020202020204" pitchFamily="34" charset="0"/>
              </a:rPr>
              <a:t>of these shocks and to develop </a:t>
            </a:r>
            <a:r>
              <a:rPr lang="en-US" sz="2000" b="1" dirty="0">
                <a:latin typeface="Arial" panose="020B0604020202020204" pitchFamily="34" charset="0"/>
                <a:cs typeface="Arial" panose="020B0604020202020204" pitchFamily="34" charset="0"/>
              </a:rPr>
              <a:t>mitigating strategies</a:t>
            </a:r>
            <a:endParaRPr lang="en-US" sz="2000" b="1" dirty="0">
              <a:effectLst/>
              <a:latin typeface="Arial" panose="020B0604020202020204" pitchFamily="34" charset="0"/>
              <a:ea typeface="宋体" panose="02010600030101010101" pitchFamily="2" charset="-122"/>
              <a:cs typeface="Arial" panose="020B0604020202020204" pitchFamily="34" charset="0"/>
            </a:endParaRPr>
          </a:p>
        </p:txBody>
      </p:sp>
    </p:spTree>
    <p:extLst>
      <p:ext uri="{BB962C8B-B14F-4D97-AF65-F5344CB8AC3E}">
        <p14:creationId xmlns:p14="http://schemas.microsoft.com/office/powerpoint/2010/main" val="1291199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576E76DD-03E3-9B40-BB4C-70018833582E}"/>
              </a:ext>
            </a:extLst>
          </p:cNvPr>
          <p:cNvSpPr>
            <a:spLocks/>
          </p:cNvSpPr>
          <p:nvPr/>
        </p:nvSpPr>
        <p:spPr bwMode="auto">
          <a:xfrm>
            <a:off x="5061958" y="3007223"/>
            <a:ext cx="1865858" cy="357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indent="12700">
              <a:buChar char="•"/>
              <a:defRPr sz="3200">
                <a:solidFill>
                  <a:srgbClr val="000000"/>
                </a:solidFill>
                <a:latin typeface="Calibri" panose="020F0502020204030204" pitchFamily="34" charset="0"/>
                <a:ea typeface="MS PGothic" panose="020B0600070205080204" pitchFamily="34" charset="-128"/>
                <a:cs typeface="Calibri" panose="020F0502020204030204" pitchFamily="34" charset="0"/>
                <a:sym typeface="Calibri" panose="020F0502020204030204" pitchFamily="34" charset="0"/>
              </a:defRPr>
            </a:lvl1pPr>
            <a:lvl2pPr marL="742950" indent="-285750">
              <a:buChar char="–"/>
              <a:defRPr sz="28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marL="1143000" indent="-228600">
              <a:buChar char="•"/>
              <a:defRPr sz="24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marL="16002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marL="20574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a:lstStyle>
          <a:p>
            <a:pPr algn="ctr" eaLnBrk="1">
              <a:buFontTx/>
              <a:buNone/>
            </a:pPr>
            <a:r>
              <a:rPr lang="en-US" altLang="en-US" sz="2321" b="1" dirty="0">
                <a:solidFill>
                  <a:schemeClr val="tx1"/>
                </a:solidFill>
                <a:latin typeface="Lato" panose="020F0502020204030203" pitchFamily="34" charset="77"/>
                <a:sym typeface="Lato" panose="020F0502020204030203" pitchFamily="34" charset="77"/>
              </a:rPr>
              <a:t>THANK YOU!</a:t>
            </a:r>
          </a:p>
        </p:txBody>
      </p:sp>
      <p:sp>
        <p:nvSpPr>
          <p:cNvPr id="3" name="Rectangle 6"/>
          <p:cNvSpPr>
            <a:spLocks/>
          </p:cNvSpPr>
          <p:nvPr/>
        </p:nvSpPr>
        <p:spPr bwMode="auto">
          <a:xfrm>
            <a:off x="4187566" y="3658169"/>
            <a:ext cx="3765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1400" dirty="0">
                <a:solidFill>
                  <a:schemeClr val="accent1">
                    <a:lumMod val="75000"/>
                  </a:schemeClr>
                </a:solidFill>
                <a:latin typeface="Lato" pitchFamily="34" charset="0"/>
                <a:cs typeface="Lato" pitchFamily="34" charset="0"/>
                <a:sym typeface="Lato" pitchFamily="34" charset="0"/>
              </a:rPr>
              <a:t>Follow the conversation: #COM2023</a:t>
            </a:r>
          </a:p>
        </p:txBody>
      </p:sp>
      <p:sp>
        <p:nvSpPr>
          <p:cNvPr id="4" name="Rectangle 7"/>
          <p:cNvSpPr>
            <a:spLocks/>
          </p:cNvSpPr>
          <p:nvPr/>
        </p:nvSpPr>
        <p:spPr bwMode="auto">
          <a:xfrm>
            <a:off x="3907624" y="3940331"/>
            <a:ext cx="44813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spAutoFit/>
          </a:bodyPr>
          <a:lstStyle>
            <a:lvl1pPr indent="12700">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2000" b="1" dirty="0">
                <a:solidFill>
                  <a:schemeClr val="accent1">
                    <a:lumMod val="75000"/>
                  </a:schemeClr>
                </a:solidFill>
                <a:latin typeface="Avenir Book"/>
              </a:rPr>
              <a:t>More: </a:t>
            </a:r>
            <a:r>
              <a:rPr lang="en-US" altLang="en-US" sz="2000" b="1" dirty="0">
                <a:solidFill>
                  <a:schemeClr val="accent1">
                    <a:lumMod val="75000"/>
                  </a:schemeClr>
                </a:solidFill>
                <a:latin typeface="Avenir Book"/>
                <a:hlinkClick r:id="rId2"/>
              </a:rPr>
              <a:t>www.uneca.org/cfm2023</a:t>
            </a:r>
            <a:r>
              <a:rPr lang="en-US" altLang="en-US" sz="2000" b="1" dirty="0">
                <a:solidFill>
                  <a:schemeClr val="accent1">
                    <a:lumMod val="75000"/>
                  </a:schemeClr>
                </a:solidFill>
                <a:latin typeface="Avenir Book"/>
              </a:rPr>
              <a:t> </a:t>
            </a:r>
          </a:p>
        </p:txBody>
      </p:sp>
    </p:spTree>
    <p:extLst>
      <p:ext uri="{BB962C8B-B14F-4D97-AF65-F5344CB8AC3E}">
        <p14:creationId xmlns:p14="http://schemas.microsoft.com/office/powerpoint/2010/main" val="41267177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377</TotalTime>
  <Words>1242</Words>
  <Application>Microsoft Office PowerPoint</Application>
  <PresentationFormat>Widescreen</PresentationFormat>
  <Paragraphs>84</Paragraphs>
  <Slides>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Avenir Book</vt:lpstr>
      <vt:lpstr>Lato</vt:lpstr>
      <vt:lpstr>Arial</vt:lpstr>
      <vt:lpstr>Calibri</vt:lpstr>
      <vt:lpstr>Calibri Light</vt:lpstr>
      <vt:lpstr>Lucida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Afework Temtime</dc:creator>
  <cp:lastModifiedBy>Afework Temtime</cp:lastModifiedBy>
  <cp:revision>61</cp:revision>
  <dcterms:created xsi:type="dcterms:W3CDTF">2023-01-03T08:00:30Z</dcterms:created>
  <dcterms:modified xsi:type="dcterms:W3CDTF">2023-03-14T15:13:01Z</dcterms:modified>
</cp:coreProperties>
</file>