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1"/>
  </p:notesMasterIdLst>
  <p:sldIdLst>
    <p:sldId id="259" r:id="rId2"/>
    <p:sldId id="265" r:id="rId3"/>
    <p:sldId id="266" r:id="rId4"/>
    <p:sldId id="264" r:id="rId5"/>
    <p:sldId id="269" r:id="rId6"/>
    <p:sldId id="271" r:id="rId7"/>
    <p:sldId id="267" r:id="rId8"/>
    <p:sldId id="273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F81ABC9-02DF-5D00-765D-E94D9E7034ED}" name="Tunc Gursoy" initials="TG" userId="bc410c3d4551b111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31566C-0E1B-430E-9CAD-F70A96B3A7CC}" v="44" dt="2023-03-14T16:11:29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57B1F-B5A0-485F-9E1C-3BBD97041A0D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23D2A5-3936-4F7A-9243-A5A66FF176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2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23D2A5-3936-4F7A-9243-A5A66FF176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253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23D2A5-3936-4F7A-9243-A5A66FF176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79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9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77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964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Fr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6D54DF-72D2-FE49-A5B9-714BC5CD17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-66674"/>
            <a:ext cx="12192000" cy="25125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5A2DDD-2812-9742-BE95-02C91D568D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300" y="3324520"/>
            <a:ext cx="11171400" cy="2175228"/>
          </a:xfrm>
        </p:spPr>
        <p:txBody>
          <a:bodyPr>
            <a:normAutofit/>
          </a:bodyPr>
          <a:lstStyle>
            <a:lvl1pPr algn="ctr">
              <a:defRPr sz="1800" b="1" i="0" baseline="0">
                <a:latin typeface="Lucida Sans" panose="020B0602030504020204" pitchFamily="34" charset="77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Title of presentation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Name of presenter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Title, Division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[Exact delivery date]</a:t>
            </a:r>
            <a:endParaRPr lang="en-US" dirty="0"/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6492DEB6-C0F2-8C48-A6E7-B6D175F0CD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9503" y="433955"/>
            <a:ext cx="3618548" cy="378701"/>
          </a:xfrm>
          <a:prstGeom prst="rect">
            <a:avLst/>
          </a:prstGeom>
        </p:spPr>
      </p:pic>
      <p:pic>
        <p:nvPicPr>
          <p:cNvPr id="12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19A4FEE-386F-4FB4-BF09-1C2DED36252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117" y="1443384"/>
            <a:ext cx="4148888" cy="140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364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200" y="1825625"/>
            <a:ext cx="11289600" cy="4351338"/>
          </a:xfrm>
        </p:spPr>
        <p:txBody>
          <a:bodyPr>
            <a:normAutofit/>
          </a:bodyPr>
          <a:lstStyle>
            <a:lvl1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5B475743-3A64-A74D-A307-659BB60BB7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4676"/>
          <a:stretch/>
        </p:blipFill>
        <p:spPr>
          <a:xfrm>
            <a:off x="0" y="6492878"/>
            <a:ext cx="12192000" cy="365127"/>
          </a:xfrm>
          <a:prstGeom prst="rect">
            <a:avLst/>
          </a:prstGeom>
        </p:spPr>
      </p:pic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FB694E8-8ADF-4ADC-9520-523B679FF7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784" y="241069"/>
            <a:ext cx="2810757" cy="92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43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outdoor object, solar cell&#10;&#10;Description automatically generated">
            <a:extLst>
              <a:ext uri="{FF2B5EF4-FFF2-40B4-BE49-F238E27FC236}">
                <a16:creationId xmlns:a16="http://schemas.microsoft.com/office/drawing/2014/main" id="{6307C092-7B1C-BC4F-8088-BBECA502B8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303520"/>
            <a:ext cx="12192000" cy="1554480"/>
          </a:xfrm>
          <a:prstGeom prst="rect">
            <a:avLst/>
          </a:prstGeom>
        </p:spPr>
      </p:pic>
      <p:pic>
        <p:nvPicPr>
          <p:cNvPr id="9" name="Picture 8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F6F980D-2EB1-40C6-A935-6E86C936F8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494" y="520672"/>
            <a:ext cx="4148888" cy="140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0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77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3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50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04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25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36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19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67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43EB8-F0F7-4F58-999E-243676C81D79}" type="datetimeFigureOut">
              <a:rPr lang="en-GB" smtClean="0"/>
              <a:t>15/03/2023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24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eca.org/cfm2023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3248805"/>
            <a:ext cx="12258675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Fifty-fifth Session of the Economic Commission for Africa</a:t>
            </a:r>
            <a:br>
              <a:rPr lang="en-US" sz="1600" dirty="0"/>
            </a:br>
            <a:b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Hanan Morsy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Deputy Executive Secretary and Chief Economist, UNECA</a:t>
            </a:r>
            <a:b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15 March 2023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7393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9733" y="1100398"/>
            <a:ext cx="6219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-1" y="77387"/>
            <a:ext cx="9248775" cy="1113238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Recent crises have exacerbated the existing socio-economic inequities….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D224F0-D110-4050-BB80-C454AD806607}"/>
              </a:ext>
            </a:extLst>
          </p:cNvPr>
          <p:cNvSpPr txBox="1"/>
          <p:nvPr/>
        </p:nvSpPr>
        <p:spPr>
          <a:xfrm>
            <a:off x="313266" y="1361104"/>
            <a:ext cx="1156546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Africa </a:t>
            </a:r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 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facing a perfect storm </a:t>
            </a:r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overlapping 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recurring crises.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</a:t>
            </a:r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COVID-19 pandemic, the war in Ukraine and climate change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have exacerbated poverty and inequality, which were already significant even before the pandemic.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Poverty and inequality pose </a:t>
            </a:r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risks 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the achievement of the SDGs and to Africa’s prosperity, peace and security, and the social contract.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There is an urgent need to foster a development model centered around people and to mainstream poverty and inequality into national and regional development strategies. </a:t>
            </a:r>
            <a:endParaRPr lang="en-US" sz="26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137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123826" y="1106142"/>
            <a:ext cx="11210924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Africa accounts for </a:t>
            </a:r>
            <a:r>
              <a:rPr lang="en-US" sz="2600" b="1" dirty="0">
                <a:solidFill>
                  <a:schemeClr val="tx1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the highest proportion </a:t>
            </a:r>
            <a:r>
              <a:rPr lang="en-GB" sz="2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the world’s poor </a:t>
            </a:r>
            <a:r>
              <a:rPr lang="en-GB" sz="2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en-GB" sz="2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54.8 per cent</a:t>
            </a:r>
            <a:r>
              <a:rPr lang="en-GB" sz="2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2022 (overtaking South Asia – 37.6 per cent). </a:t>
            </a:r>
            <a:endParaRPr lang="en-US" sz="2600" dirty="0">
              <a:solidFill>
                <a:schemeClr val="tx1"/>
              </a:solidFill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600" dirty="0">
              <a:solidFill>
                <a:schemeClr val="tx1"/>
              </a:solidFill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b="1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546 million </a:t>
            </a:r>
            <a:r>
              <a:rPr lang="en-US" sz="2600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people were living in poverty in 2022, a 74% increase since 1990.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600" dirty="0">
              <a:solidFill>
                <a:schemeClr val="tx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6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GB" sz="2600" b="1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49 million </a:t>
            </a:r>
            <a:r>
              <a:rPr lang="en-GB" sz="26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non-poor Africans (whose consumption was 20% above the poverty line) were at risk of falling into poverty in 2022.</a:t>
            </a:r>
            <a:endParaRPr lang="en-US" sz="2600" dirty="0">
              <a:solidFill>
                <a:schemeClr val="tx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600" dirty="0">
              <a:solidFill>
                <a:schemeClr val="tx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600" b="1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East and West Africa </a:t>
            </a:r>
            <a:r>
              <a:rPr lang="en-US" sz="2600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account for high numbers of </a:t>
            </a:r>
            <a:r>
              <a:rPr lang="en-GB" sz="26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non-poor </a:t>
            </a:r>
            <a:r>
              <a:rPr lang="en-US" sz="2600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people</a:t>
            </a:r>
            <a:r>
              <a:rPr lang="en-GB" sz="2600" dirty="0">
                <a:solidFill>
                  <a:schemeClr val="tx1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at risk of falling into poverty in 2022</a:t>
            </a:r>
            <a:r>
              <a:rPr lang="en-US" sz="2600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2600" b="1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48 and 52 million</a:t>
            </a:r>
            <a:r>
              <a:rPr lang="en-US" sz="2600" dirty="0">
                <a:solidFill>
                  <a:schemeClr val="tx1"/>
                </a:solidFill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respectively). </a:t>
            </a:r>
            <a:endParaRPr lang="en-US" sz="2600" dirty="0">
              <a:solidFill>
                <a:schemeClr val="tx1"/>
              </a:solidFill>
              <a:highlight>
                <a:srgbClr val="FFFFFF"/>
              </a:highlight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0" y="302040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…with appallingly high rates of poverty (2022)…  </a:t>
            </a:r>
          </a:p>
        </p:txBody>
      </p:sp>
    </p:spTree>
    <p:extLst>
      <p:ext uri="{BB962C8B-B14F-4D97-AF65-F5344CB8AC3E}">
        <p14:creationId xmlns:p14="http://schemas.microsoft.com/office/powerpoint/2010/main" val="2437206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1">
            <a:extLst>
              <a:ext uri="{FF2B5EF4-FFF2-40B4-BE49-F238E27FC236}">
                <a16:creationId xmlns:a16="http://schemas.microsoft.com/office/drawing/2014/main" id="{6D240EE4-1111-4223-B539-3689FFCB7817}"/>
              </a:ext>
            </a:extLst>
          </p:cNvPr>
          <p:cNvSpPr/>
          <p:nvPr/>
        </p:nvSpPr>
        <p:spPr>
          <a:xfrm>
            <a:off x="75500" y="298331"/>
            <a:ext cx="906850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..concentrated in Lower-Middle-Income countries.</a:t>
            </a:r>
          </a:p>
          <a:p>
            <a:pPr algn="l"/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8E4E10B-5974-47E0-9717-2451A14A8D04}"/>
              </a:ext>
            </a:extLst>
          </p:cNvPr>
          <p:cNvSpPr txBox="1"/>
          <p:nvPr/>
        </p:nvSpPr>
        <p:spPr>
          <a:xfrm>
            <a:off x="8270878" y="1698897"/>
            <a:ext cx="3437466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Lower-middle-income countries (LMICs) in Africa account for over 52% of the total poor in Africa.</a:t>
            </a: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Low-income countries represent 45% of the poor in Africa.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6">
            <a:extLst>
              <a:ext uri="{FF2B5EF4-FFF2-40B4-BE49-F238E27FC236}">
                <a16:creationId xmlns:a16="http://schemas.microsoft.com/office/drawing/2014/main" id="{346D8AE7-D9DB-4207-8EB4-4F5986B5C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89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878FD2-C88E-F4BD-2A08-5DB76B24D5F4}"/>
              </a:ext>
            </a:extLst>
          </p:cNvPr>
          <p:cNvSpPr txBox="1"/>
          <p:nvPr/>
        </p:nvSpPr>
        <p:spPr>
          <a:xfrm>
            <a:off x="850086" y="5951353"/>
            <a:ext cx="69389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cs typeface="Segoe UI" panose="020B0502040204020203" pitchFamily="34" charset="0"/>
              </a:rPr>
              <a:t>Source: Calculations by the Economic Commission for Africa (ECA) using the </a:t>
            </a:r>
            <a:r>
              <a:rPr lang="en-US" sz="1050" dirty="0" err="1">
                <a:latin typeface="Segoe UI" panose="020B0502040204020203" pitchFamily="34" charset="0"/>
                <a:cs typeface="Segoe UI" panose="020B0502040204020203" pitchFamily="34" charset="0"/>
              </a:rPr>
              <a:t>PovcalNet</a:t>
            </a:r>
            <a:r>
              <a:rPr lang="en-US" sz="1050" dirty="0">
                <a:latin typeface="Segoe UI" panose="020B0502040204020203" pitchFamily="34" charset="0"/>
                <a:cs typeface="Segoe UI" panose="020B0502040204020203" pitchFamily="34" charset="0"/>
              </a:rPr>
              <a:t> database of the World Bank (accessed November 2022).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2BBB26-4AC9-1A49-C0EF-D4F0504D3025}"/>
              </a:ext>
            </a:extLst>
          </p:cNvPr>
          <p:cNvSpPr txBox="1"/>
          <p:nvPr/>
        </p:nvSpPr>
        <p:spPr>
          <a:xfrm>
            <a:off x="948397" y="1616110"/>
            <a:ext cx="3500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Highest proportion of poor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AA96D7-5263-280E-F08A-132ED52EC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656" y="1952624"/>
            <a:ext cx="7519328" cy="40018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D555D52-BE95-68D9-D100-6F857F6AD030}"/>
              </a:ext>
            </a:extLst>
          </p:cNvPr>
          <p:cNvSpPr txBox="1"/>
          <p:nvPr/>
        </p:nvSpPr>
        <p:spPr>
          <a:xfrm>
            <a:off x="4929187" y="1622287"/>
            <a:ext cx="3500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Lowest proportion of poor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85E47C-F417-03CB-EF3D-18FA91D702CB}"/>
              </a:ext>
            </a:extLst>
          </p:cNvPr>
          <p:cNvSpPr txBox="1"/>
          <p:nvPr/>
        </p:nvSpPr>
        <p:spPr>
          <a:xfrm>
            <a:off x="850086" y="997958"/>
            <a:ext cx="7006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Countries with the highest and lowest proportion of poor, 2022</a:t>
            </a:r>
          </a:p>
          <a:p>
            <a:pPr algn="ctr"/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(Percentage of the population)</a:t>
            </a:r>
          </a:p>
        </p:txBody>
      </p:sp>
    </p:spTree>
    <p:extLst>
      <p:ext uri="{BB962C8B-B14F-4D97-AF65-F5344CB8AC3E}">
        <p14:creationId xmlns:p14="http://schemas.microsoft.com/office/powerpoint/2010/main" val="171087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1">
            <a:extLst>
              <a:ext uri="{FF2B5EF4-FFF2-40B4-BE49-F238E27FC236}">
                <a16:creationId xmlns:a16="http://schemas.microsoft.com/office/drawing/2014/main" id="{6D240EE4-1111-4223-B539-3689FFCB7817}"/>
              </a:ext>
            </a:extLst>
          </p:cNvPr>
          <p:cNvSpPr/>
          <p:nvPr/>
        </p:nvSpPr>
        <p:spPr>
          <a:xfrm>
            <a:off x="123824" y="238006"/>
            <a:ext cx="906850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Poverty is exacerbated by existing inequalities….</a:t>
            </a:r>
          </a:p>
          <a:p>
            <a:pPr algn="l"/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6">
            <a:extLst>
              <a:ext uri="{FF2B5EF4-FFF2-40B4-BE49-F238E27FC236}">
                <a16:creationId xmlns:a16="http://schemas.microsoft.com/office/drawing/2014/main" id="{346D8AE7-D9DB-4207-8EB4-4F5986B5C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89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F685C8-9D8D-4DB0-8D2D-A1D61AD446FC}"/>
              </a:ext>
            </a:extLst>
          </p:cNvPr>
          <p:cNvSpPr txBox="1"/>
          <p:nvPr/>
        </p:nvSpPr>
        <p:spPr>
          <a:xfrm>
            <a:off x="6096000" y="1320730"/>
            <a:ext cx="5342964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endParaRPr lang="en-US" sz="16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While inequality is pervasive across all African sub-regions, it is particularly high in Southern Africa.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24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24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GB" sz="2400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 the other hand, despite having a disproportionate share of people living in poverty (32%), West Africa has the lowest wealth inequality across sub-regions (Gini at 0.78).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16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8306E6-FF71-405D-9B00-15C6C9FCF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1" y="317994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BB7F14-46C3-5298-DEA8-C280BAB12689}"/>
              </a:ext>
            </a:extLst>
          </p:cNvPr>
          <p:cNvSpPr txBox="1"/>
          <p:nvPr/>
        </p:nvSpPr>
        <p:spPr>
          <a:xfrm>
            <a:off x="452767" y="5738191"/>
            <a:ext cx="69389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cs typeface="Segoe UI" panose="020B0502040204020203" pitchFamily="34" charset="0"/>
              </a:rPr>
              <a:t>Source: Calculations by the Economic Commission for Africa (ECA) using the World Inequality </a:t>
            </a:r>
          </a:p>
          <a:p>
            <a:r>
              <a:rPr lang="en-US" sz="1050" dirty="0">
                <a:latin typeface="Segoe UI" panose="020B0502040204020203" pitchFamily="34" charset="0"/>
                <a:cs typeface="Segoe UI" panose="020B0502040204020203" pitchFamily="34" charset="0"/>
              </a:rPr>
              <a:t>Index database of the World Bank (accessed November 2022).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C7E8C4-FBA8-2357-5D4C-B88B09A2C4F8}"/>
              </a:ext>
            </a:extLst>
          </p:cNvPr>
          <p:cNvSpPr txBox="1"/>
          <p:nvPr/>
        </p:nvSpPr>
        <p:spPr>
          <a:xfrm>
            <a:off x="452767" y="1112289"/>
            <a:ext cx="7519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Wealth inequality in Africa, by subregion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37CEA0-E7F8-8D17-EDE1-06C509B083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" y="1427648"/>
            <a:ext cx="5114046" cy="417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990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1">
            <a:extLst>
              <a:ext uri="{FF2B5EF4-FFF2-40B4-BE49-F238E27FC236}">
                <a16:creationId xmlns:a16="http://schemas.microsoft.com/office/drawing/2014/main" id="{6D240EE4-1111-4223-B539-3689FFCB7817}"/>
              </a:ext>
            </a:extLst>
          </p:cNvPr>
          <p:cNvSpPr/>
          <p:nvPr/>
        </p:nvSpPr>
        <p:spPr>
          <a:xfrm>
            <a:off x="123824" y="238006"/>
            <a:ext cx="9068500" cy="82206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….with highest income inequality in upper-middle income countries.</a:t>
            </a:r>
          </a:p>
          <a:p>
            <a:pPr algn="l"/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6">
            <a:extLst>
              <a:ext uri="{FF2B5EF4-FFF2-40B4-BE49-F238E27FC236}">
                <a16:creationId xmlns:a16="http://schemas.microsoft.com/office/drawing/2014/main" id="{346D8AE7-D9DB-4207-8EB4-4F5986B5C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891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F685C8-9D8D-4DB0-8D2D-A1D61AD446FC}"/>
              </a:ext>
            </a:extLst>
          </p:cNvPr>
          <p:cNvSpPr txBox="1"/>
          <p:nvPr/>
        </p:nvSpPr>
        <p:spPr>
          <a:xfrm>
            <a:off x="7325848" y="1449476"/>
            <a:ext cx="403641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However, income inequality is highest among upper-middle income countries such as South Africa, Namibia and Botswana.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n-US" sz="2400" dirty="0"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This reinforces that focus solely on growth is insufficient to tackle inequality. We need more targeted policies.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8306E6-FF71-405D-9B00-15C6C9FCF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1" y="317994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BBEB97-CBEA-3ACD-1EBE-9661FF505241}"/>
              </a:ext>
            </a:extLst>
          </p:cNvPr>
          <p:cNvSpPr txBox="1"/>
          <p:nvPr/>
        </p:nvSpPr>
        <p:spPr>
          <a:xfrm>
            <a:off x="442912" y="1171950"/>
            <a:ext cx="7519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Income inequality by level of country income</a:t>
            </a:r>
            <a:endParaRPr lang="en-US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C292F8-766D-69C2-9BF2-3EDAA06E9955}"/>
              </a:ext>
            </a:extLst>
          </p:cNvPr>
          <p:cNvSpPr txBox="1"/>
          <p:nvPr/>
        </p:nvSpPr>
        <p:spPr>
          <a:xfrm>
            <a:off x="373156" y="4914756"/>
            <a:ext cx="69389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cs typeface="Segoe UI" panose="020B0502040204020203" pitchFamily="34" charset="0"/>
              </a:rPr>
              <a:t>Source: Calculations by the Economic Commission for Africa (ECA) using the </a:t>
            </a:r>
            <a:r>
              <a:rPr lang="en-US" sz="1050" dirty="0" err="1">
                <a:latin typeface="Segoe UI" panose="020B0502040204020203" pitchFamily="34" charset="0"/>
                <a:cs typeface="Segoe UI" panose="020B0502040204020203" pitchFamily="34" charset="0"/>
              </a:rPr>
              <a:t>PovcalNet</a:t>
            </a:r>
            <a:r>
              <a:rPr lang="en-US" sz="1050" dirty="0">
                <a:latin typeface="Segoe UI" panose="020B0502040204020203" pitchFamily="34" charset="0"/>
                <a:cs typeface="Segoe UI" panose="020B0502040204020203" pitchFamily="34" charset="0"/>
              </a:rPr>
              <a:t> database of the World Bank (accessed November 2022).</a:t>
            </a:r>
          </a:p>
          <a:p>
            <a:endParaRPr lang="en-US" sz="105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950" dirty="0">
                <a:latin typeface="Segoe UI" panose="020B0502040204020203" pitchFamily="34" charset="0"/>
                <a:cs typeface="Segoe UI" panose="020B0502040204020203" pitchFamily="34" charset="0"/>
              </a:rPr>
              <a:t>Note: The Gini coefficient columns reflect the incidence of income inequality (ranging from 0 for perfect equality to 1 for extreme inequality). The tenth decile columns reflect the income share held by the top 10% of the population. For example, in the upper-middle-income countries, the top 10% of the population owned 39.5% of the income.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06DD8B-7F79-354B-2409-B1472AA66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" y="1591602"/>
            <a:ext cx="6657975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376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1">
            <a:extLst>
              <a:ext uri="{FF2B5EF4-FFF2-40B4-BE49-F238E27FC236}">
                <a16:creationId xmlns:a16="http://schemas.microsoft.com/office/drawing/2014/main" id="{6D240EE4-1111-4223-B539-3689FFCB7817}"/>
              </a:ext>
            </a:extLst>
          </p:cNvPr>
          <p:cNvSpPr/>
          <p:nvPr/>
        </p:nvSpPr>
        <p:spPr>
          <a:xfrm>
            <a:off x="-1" y="357874"/>
            <a:ext cx="906850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Some Recommended Actions for discussion…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3A4A563-D7B5-445F-BFC4-FD601F11FDF2}"/>
              </a:ext>
            </a:extLst>
          </p:cNvPr>
          <p:cNvSpPr txBox="1"/>
          <p:nvPr/>
        </p:nvSpPr>
        <p:spPr>
          <a:xfrm>
            <a:off x="0" y="1719231"/>
            <a:ext cx="121920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ursue pro-poor and inclusive macro-economic policies, with spending targeted at safety nets to support the poor and most vulnerable.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endParaRPr lang="en-US" sz="2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nsure resource mobilization for an inclusive recovery, including through fair taxes and by leveraging climate finance for decent job creation.</a:t>
            </a:r>
            <a:endParaRPr lang="en-GB" sz="2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endParaRPr lang="en-GB" sz="2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arve a structural development path that is just and meets people’s needs, with industrialization and </a:t>
            </a:r>
            <a:r>
              <a:rPr lang="en-US" sz="2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sz="2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AfCFTA</a:t>
            </a: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acting as catalysts.  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endParaRPr lang="en-US" sz="26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334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1">
            <a:extLst>
              <a:ext uri="{FF2B5EF4-FFF2-40B4-BE49-F238E27FC236}">
                <a16:creationId xmlns:a16="http://schemas.microsoft.com/office/drawing/2014/main" id="{6D240EE4-1111-4223-B539-3689FFCB7817}"/>
              </a:ext>
            </a:extLst>
          </p:cNvPr>
          <p:cNvSpPr/>
          <p:nvPr/>
        </p:nvSpPr>
        <p:spPr>
          <a:xfrm>
            <a:off x="-1" y="357874"/>
            <a:ext cx="906850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Some Recommended Actions for discussion…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3A4A563-D7B5-445F-BFC4-FD601F11FDF2}"/>
              </a:ext>
            </a:extLst>
          </p:cNvPr>
          <p:cNvSpPr txBox="1"/>
          <p:nvPr/>
        </p:nvSpPr>
        <p:spPr>
          <a:xfrm>
            <a:off x="0" y="1271556"/>
            <a:ext cx="12192000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en-US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Advance reforms for a more just and inclusive global financial architecture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endParaRPr lang="en-US" sz="2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Overhaul the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G20 Common Framework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enhance debt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regulatory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framework</a:t>
            </a:r>
            <a:b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Reform the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SDR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rechannelling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mechanism to promote greater utilization, and for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SDR allocations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be considered in a rule-based, analytical manner.</a:t>
            </a:r>
            <a:b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Scale up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affordable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long-term financing for development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Increase the flexibility of eligibility and qualification criteria of the IMF’s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Resilience and Sustainability Trust 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play a catalytic role in green financing.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einvigorate the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IMF’s toolkit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 response to more frequent shocks.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Enhance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regulatory framework for credit rating agencies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utilize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derisking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instruments to 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enhance </a:t>
            </a:r>
            <a:r>
              <a:rPr lang="en-US" sz="2000" b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market access.</a:t>
            </a:r>
            <a:endParaRPr lang="en-U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2"/>
            <a:endParaRPr lang="en-US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2"/>
            <a:endParaRPr lang="en-US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546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576E76DD-03E3-9B40-BB4C-70018833582E}"/>
              </a:ext>
            </a:extLst>
          </p:cNvPr>
          <p:cNvSpPr>
            <a:spLocks/>
          </p:cNvSpPr>
          <p:nvPr/>
        </p:nvSpPr>
        <p:spPr bwMode="auto">
          <a:xfrm>
            <a:off x="5061958" y="3007223"/>
            <a:ext cx="1865858" cy="357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>
              <a:buFontTx/>
              <a:buNone/>
            </a:pPr>
            <a:r>
              <a:rPr lang="en-US" altLang="en-US" sz="2321" b="1" dirty="0">
                <a:solidFill>
                  <a:schemeClr val="tx1"/>
                </a:solidFill>
                <a:latin typeface="Lato" panose="020F0502020204030203" pitchFamily="34" charset="77"/>
                <a:sym typeface="Lato" panose="020F0502020204030203" pitchFamily="34" charset="77"/>
              </a:rPr>
              <a:t>THANK YOU!</a:t>
            </a:r>
          </a:p>
        </p:txBody>
      </p:sp>
      <p:sp>
        <p:nvSpPr>
          <p:cNvPr id="3" name="Rectangle 6"/>
          <p:cNvSpPr>
            <a:spLocks/>
          </p:cNvSpPr>
          <p:nvPr/>
        </p:nvSpPr>
        <p:spPr bwMode="auto">
          <a:xfrm>
            <a:off x="4187566" y="3658169"/>
            <a:ext cx="37656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r>
              <a:rPr lang="en-US" altLang="en-US" sz="1400" dirty="0">
                <a:solidFill>
                  <a:schemeClr val="accent1">
                    <a:lumMod val="75000"/>
                  </a:schemeClr>
                </a:solidFill>
                <a:latin typeface="Lato" pitchFamily="34" charset="0"/>
                <a:cs typeface="Lato" pitchFamily="34" charset="0"/>
                <a:sym typeface="Lato" pitchFamily="34" charset="0"/>
              </a:rPr>
              <a:t>Follow the conversation: #COM2023</a:t>
            </a:r>
          </a:p>
        </p:txBody>
      </p:sp>
      <p:sp>
        <p:nvSpPr>
          <p:cNvPr id="4" name="Rectangle 7"/>
          <p:cNvSpPr>
            <a:spLocks/>
          </p:cNvSpPr>
          <p:nvPr/>
        </p:nvSpPr>
        <p:spPr bwMode="auto">
          <a:xfrm>
            <a:off x="3907624" y="3940331"/>
            <a:ext cx="44813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venir Book"/>
              </a:rPr>
              <a:t>More: </a:t>
            </a: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venir Book"/>
                <a:hlinkClick r:id="rId2"/>
              </a:rPr>
              <a:t>www.uneca.org/cfm2023</a:t>
            </a: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venir Book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671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835</TotalTime>
  <Words>650</Words>
  <Application>Microsoft Office PowerPoint</Application>
  <PresentationFormat>Widescreen</PresentationFormat>
  <Paragraphs>71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Avenir Book</vt:lpstr>
      <vt:lpstr>Lato</vt:lpstr>
      <vt:lpstr>Arial</vt:lpstr>
      <vt:lpstr>Calibri</vt:lpstr>
      <vt:lpstr>Calibri Light</vt:lpstr>
      <vt:lpstr>Courier New</vt:lpstr>
      <vt:lpstr>Lucida Sans</vt:lpstr>
      <vt:lpstr>Segoe UI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Karonga;Jane Muthumbi</dc:creator>
  <cp:lastModifiedBy>Afework Temtime</cp:lastModifiedBy>
  <cp:revision>68</cp:revision>
  <dcterms:created xsi:type="dcterms:W3CDTF">2023-01-03T08:00:30Z</dcterms:created>
  <dcterms:modified xsi:type="dcterms:W3CDTF">2023-03-15T04:13:00Z</dcterms:modified>
</cp:coreProperties>
</file>