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sldIdLst>
    <p:sldId id="259" r:id="rId5"/>
    <p:sldId id="265" r:id="rId6"/>
    <p:sldId id="273" r:id="rId7"/>
    <p:sldId id="274" r:id="rId8"/>
    <p:sldId id="270" r:id="rId9"/>
    <p:sldId id="4096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ndre Foster Ngogang Wandji" initials="LFNW" lastIdx="1" clrIdx="0">
    <p:extLst>
      <p:ext uri="{19B8F6BF-5375-455C-9EA6-DF929625EA0E}">
        <p15:presenceInfo xmlns:p15="http://schemas.microsoft.com/office/powerpoint/2012/main" userId="S::ngogangwandji@un.org::66280f7f-72af-4382-a4f1-11d359970b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E4B"/>
    <a:srgbClr val="5DBD6F"/>
    <a:srgbClr val="249B7C"/>
    <a:srgbClr val="FCB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79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77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964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6D54DF-72D2-FE49-A5B9-714BC5CD1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66674"/>
            <a:ext cx="12192000" cy="25125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A2DDD-2812-9742-BE95-02C91D568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300" y="3324520"/>
            <a:ext cx="11171400" cy="2175228"/>
          </a:xfrm>
        </p:spPr>
        <p:txBody>
          <a:bodyPr>
            <a:normAutofit/>
          </a:bodyPr>
          <a:lstStyle>
            <a:lvl1pPr algn="ctr">
              <a:defRPr sz="1800" b="1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Name of presenter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Title, Division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[Exact delivery date]</a:t>
            </a:r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492DEB6-C0F2-8C48-A6E7-B6D175F0CD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503" y="433955"/>
            <a:ext cx="3618548" cy="378701"/>
          </a:xfrm>
          <a:prstGeom prst="rect">
            <a:avLst/>
          </a:prstGeom>
        </p:spPr>
      </p:pic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19A4FEE-386F-4FB4-BF09-1C2DED3625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117" y="1443384"/>
            <a:ext cx="4148888" cy="140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64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id="{6307C092-7B1C-BC4F-8088-BBECA502B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03520"/>
            <a:ext cx="12192000" cy="155448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F6F980D-2EB1-40C6-A935-6E86C936F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94" y="520672"/>
            <a:ext cx="4148888" cy="140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2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0" y="1825625"/>
            <a:ext cx="11289600" cy="4351338"/>
          </a:xfrm>
        </p:spPr>
        <p:txBody>
          <a:bodyPr>
            <a:normAutofit/>
          </a:bodyPr>
          <a:lstStyle>
            <a:lvl1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B475743-3A64-A74D-A307-659BB60BB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676"/>
          <a:stretch/>
        </p:blipFill>
        <p:spPr>
          <a:xfrm>
            <a:off x="0" y="6492878"/>
            <a:ext cx="12192000" cy="365127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FB694E8-8ADF-4ADC-9520-523B679FF7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784" y="241069"/>
            <a:ext cx="2810757" cy="9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0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77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13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50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04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25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36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19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EB8-F0F7-4F58-999E-243676C81D7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67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43EB8-F0F7-4F58-999E-243676C81D79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67C17-03A5-414F-9B7A-F87902DAE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4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9" r:id="rId13"/>
    <p:sldLayoutId id="21474836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eca.org/eca-events/sites/default/files/resources/documents/com2023/E_ECA_COE_41_12_E.pdf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eca.org/cfm2023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2571" y="3311554"/>
            <a:ext cx="89001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Report of the eighth session of the Committee on Statistics and Data</a:t>
            </a:r>
          </a:p>
          <a:p>
            <a:pPr algn="ctr"/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Doc Ref. No.: </a:t>
            </a:r>
            <a:r>
              <a:rPr lang="en-US" sz="2000" b="1" dirty="0">
                <a:hlinkClick r:id="rId2"/>
              </a:rPr>
              <a:t>E/ECA/COE/41/12</a:t>
            </a:r>
            <a:r>
              <a:rPr lang="en-US" sz="2000" b="1" dirty="0"/>
              <a:t>)</a:t>
            </a:r>
            <a:b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Oliver Chinganya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Director, African Centre for Statistics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Thursday, 16 March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3930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0" y="1147000"/>
            <a:ext cx="1219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85738" indent="-1460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39688" indent="0" algn="ctr">
              <a:spcBef>
                <a:spcPts val="9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Theme: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“</a:t>
            </a:r>
            <a:r>
              <a:rPr lang="en-US" altLang="en-US" sz="2300" b="1" i="1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Modernizing the data ecosystem in Africa to support regional integration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” 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7DFEFE01-ACBF-4D47-BDA4-D74D5349EFB5}"/>
              </a:ext>
            </a:extLst>
          </p:cNvPr>
          <p:cNvSpPr/>
          <p:nvPr/>
        </p:nvSpPr>
        <p:spPr>
          <a:xfrm>
            <a:off x="0" y="357874"/>
            <a:ext cx="9060110" cy="54163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8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meeting of the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StatCom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-Africa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F5C4BF2-85E1-431E-BFD1-4E4D186D41FA}"/>
              </a:ext>
            </a:extLst>
          </p:cNvPr>
          <p:cNvSpPr>
            <a:spLocks/>
          </p:cNvSpPr>
          <p:nvPr/>
        </p:nvSpPr>
        <p:spPr bwMode="auto">
          <a:xfrm>
            <a:off x="417817" y="1631051"/>
            <a:ext cx="6628935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85738" indent="-1460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Bef>
                <a:spcPts val="900"/>
              </a:spcBef>
              <a:buFontTx/>
              <a:buChar char="•"/>
            </a:pPr>
            <a:r>
              <a:rPr lang="en-US" sz="1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StatCom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Bureau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Chair: Ethiopia, 1</a:t>
            </a:r>
            <a:r>
              <a:rPr lang="en-US" sz="1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Vice-Chair, Chad 2nd Vice-Chair: Egypt 1</a:t>
            </a:r>
            <a:r>
              <a:rPr lang="en-US" sz="1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Rapporteur: United Republic of Tanzania 2</a:t>
            </a:r>
            <a:r>
              <a:rPr lang="en-US" sz="1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Rapporteur: Cabo Verde;</a:t>
            </a: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  <a:buFontTx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Delegates from 51 Member States</a:t>
            </a:r>
          </a:p>
          <a:p>
            <a:pPr>
              <a:spcBef>
                <a:spcPts val="900"/>
              </a:spcBef>
              <a:buFontTx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Observers from 27 entities</a:t>
            </a:r>
          </a:p>
          <a:p>
            <a:pPr>
              <a:spcBef>
                <a:spcPts val="900"/>
              </a:spcBef>
              <a:buFontTx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Joint sessions with UNGGIM for Africa and the group of Experts of the Conference of African Ministers Responsible for Civil Registration</a:t>
            </a:r>
          </a:p>
          <a:p>
            <a:pPr>
              <a:spcBef>
                <a:spcPts val="900"/>
              </a:spcBef>
              <a:buFontTx/>
              <a:buChar char="•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11 side events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3BC518B-3AAB-469D-91BB-80EC5C3488F3}"/>
              </a:ext>
            </a:extLst>
          </p:cNvPr>
          <p:cNvSpPr>
            <a:spLocks/>
          </p:cNvSpPr>
          <p:nvPr/>
        </p:nvSpPr>
        <p:spPr bwMode="auto">
          <a:xfrm>
            <a:off x="7519884" y="1617003"/>
            <a:ext cx="4698998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85738" indent="-1460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39688" indent="0">
              <a:spcBef>
                <a:spcPts val="900"/>
              </a:spcBef>
            </a:pP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7 statutory reports represented &amp; discussed</a:t>
            </a:r>
          </a:p>
          <a:p>
            <a:pPr>
              <a:spcBef>
                <a:spcPts val="900"/>
              </a:spcBef>
              <a:buFontTx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0A3C21-BAF2-4677-820F-8746942BB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90" y="4177205"/>
            <a:ext cx="4553254" cy="23411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5FDA30-326F-433E-89B6-7935019A39A2}"/>
              </a:ext>
            </a:extLst>
          </p:cNvPr>
          <p:cNvSpPr txBox="1"/>
          <p:nvPr/>
        </p:nvSpPr>
        <p:spPr>
          <a:xfrm>
            <a:off x="7519884" y="2389073"/>
            <a:ext cx="2511425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457200"/>
            <a:r>
              <a:rPr lang="en-US" sz="2000" b="1" kern="0" spc="-15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discussed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0C3E95E-CD89-43E3-BAC0-D16BA1879EFA}"/>
              </a:ext>
            </a:extLst>
          </p:cNvPr>
          <p:cNvSpPr txBox="1">
            <a:spLocks/>
          </p:cNvSpPr>
          <p:nvPr/>
        </p:nvSpPr>
        <p:spPr>
          <a:xfrm>
            <a:off x="7261074" y="2857092"/>
            <a:ext cx="4553254" cy="320087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defTabSz="543818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Modernizing the data ecosystem</a:t>
            </a:r>
          </a:p>
          <a:p>
            <a:pPr marL="342900" indent="-342900" algn="l" defTabSz="543818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Capacity building</a:t>
            </a:r>
          </a:p>
          <a:p>
            <a:pPr marL="342900" indent="-342900" algn="l" defTabSz="543818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Census</a:t>
            </a:r>
          </a:p>
          <a:p>
            <a:pPr marL="342900" indent="-342900" algn="l" defTabSz="543818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Civil registration</a:t>
            </a:r>
          </a:p>
          <a:p>
            <a:pPr marL="342900" indent="-342900" algn="l" defTabSz="543818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Gender statistics</a:t>
            </a:r>
          </a:p>
          <a:p>
            <a:pPr marL="342900" indent="-342900" algn="l" defTabSz="543818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System of National Accounts</a:t>
            </a:r>
          </a:p>
          <a:p>
            <a:pPr marL="342900" indent="-342900" algn="l" defTabSz="543818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Geospatial information and statistics</a:t>
            </a:r>
          </a:p>
          <a:p>
            <a:pPr marL="342900" indent="-342900" algn="l" defTabSz="543818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Big data and data science</a:t>
            </a:r>
          </a:p>
          <a:p>
            <a:pPr marL="342900" indent="-342900" algn="l" defTabSz="543818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Young statisticians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programme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3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1349832-F6AD-4C93-B3ED-3651178B3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790" y="3956305"/>
            <a:ext cx="3603745" cy="2158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59733" y="1100398"/>
            <a:ext cx="621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7DFEFE01-ACBF-4D47-BDA4-D74D5349EFB5}"/>
              </a:ext>
            </a:extLst>
          </p:cNvPr>
          <p:cNvSpPr/>
          <p:nvPr/>
        </p:nvSpPr>
        <p:spPr>
          <a:xfrm>
            <a:off x="0" y="357874"/>
            <a:ext cx="9060110" cy="54163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Key issues……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B616F9-C5F0-45EF-99A5-FDC9B27C6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162"/>
            <a:ext cx="3897886" cy="5547963"/>
          </a:xfrm>
          <a:prstGeom prst="rect">
            <a:avLst/>
          </a:prstGeom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75035E01-2888-4157-88CE-0E4911BF0456}"/>
              </a:ext>
            </a:extLst>
          </p:cNvPr>
          <p:cNvSpPr>
            <a:spLocks/>
          </p:cNvSpPr>
          <p:nvPr/>
        </p:nvSpPr>
        <p:spPr bwMode="auto">
          <a:xfrm>
            <a:off x="3808520" y="1481999"/>
            <a:ext cx="838348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85738" indent="-1460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447675" lvl="1">
              <a:spcBef>
                <a:spcPts val="900"/>
              </a:spcBef>
              <a:buFontTx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Took stock of the challenges faced &amp; opportunities available – in the African Statistical System</a:t>
            </a:r>
          </a:p>
          <a:p>
            <a:pPr marL="447675" lvl="1">
              <a:spcBef>
                <a:spcPts val="900"/>
              </a:spcBef>
              <a:buFontTx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Discussed the Road Map for the Transformation and Modernization (T&amp;M) of official statistics in Africa</a:t>
            </a:r>
          </a:p>
          <a:p>
            <a:pPr marL="847725" lvl="2">
              <a:spcBef>
                <a:spcPts val="9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Road map sets out principles and priorities for T&amp;M</a:t>
            </a:r>
          </a:p>
          <a:p>
            <a:pPr marL="847725" lvl="2">
              <a:spcBef>
                <a:spcPts val="9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Guides countries on ways to optimize Transformation &amp; Modernization</a:t>
            </a:r>
          </a:p>
          <a:p>
            <a:pPr marL="847725" lvl="2">
              <a:spcBef>
                <a:spcPts val="900"/>
              </a:spcBef>
              <a:buFontTx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191F1FD-E6F5-43ED-800F-B35755E38FBD}"/>
              </a:ext>
            </a:extLst>
          </p:cNvPr>
          <p:cNvSpPr txBox="1">
            <a:spLocks/>
          </p:cNvSpPr>
          <p:nvPr/>
        </p:nvSpPr>
        <p:spPr>
          <a:xfrm>
            <a:off x="7628419" y="4068091"/>
            <a:ext cx="4493673" cy="235449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L="171450" indent="-171450" defTabSz="543818">
              <a:lnSpc>
                <a:spcPts val="1400"/>
              </a:lnSpc>
              <a:spcBef>
                <a:spcPts val="0"/>
              </a:spcBef>
              <a:buFontTx/>
              <a:buChar char="‒"/>
              <a:defRPr sz="1100">
                <a:solidFill>
                  <a:srgbClr val="7F7F7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diversity &amp; specificities of National Statistical Systems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Nationally tailored Road Maps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standards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T&amp;M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beneficial for all countries and all users</a:t>
            </a:r>
          </a:p>
        </p:txBody>
      </p:sp>
    </p:spTree>
    <p:extLst>
      <p:ext uri="{BB962C8B-B14F-4D97-AF65-F5344CB8AC3E}">
        <p14:creationId xmlns:p14="http://schemas.microsoft.com/office/powerpoint/2010/main" val="316012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9733" y="1100398"/>
            <a:ext cx="621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7DFEFE01-ACBF-4D47-BDA4-D74D5349EFB5}"/>
              </a:ext>
            </a:extLst>
          </p:cNvPr>
          <p:cNvSpPr/>
          <p:nvPr/>
        </p:nvSpPr>
        <p:spPr>
          <a:xfrm>
            <a:off x="0" y="357874"/>
            <a:ext cx="9060110" cy="54163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Key issues…..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75035E01-2888-4157-88CE-0E4911BF0456}"/>
              </a:ext>
            </a:extLst>
          </p:cNvPr>
          <p:cNvSpPr>
            <a:spLocks/>
          </p:cNvSpPr>
          <p:nvPr/>
        </p:nvSpPr>
        <p:spPr bwMode="auto">
          <a:xfrm>
            <a:off x="2169476" y="1940945"/>
            <a:ext cx="1782763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85738" indent="-1460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161925" lvl="1" indent="0">
              <a:spcBef>
                <a:spcPts val="9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Creation of the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Takwimu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 Young African Statisticians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Programme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191F1FD-E6F5-43ED-800F-B35755E38FBD}"/>
              </a:ext>
            </a:extLst>
          </p:cNvPr>
          <p:cNvSpPr txBox="1">
            <a:spLocks/>
          </p:cNvSpPr>
          <p:nvPr/>
        </p:nvSpPr>
        <p:spPr>
          <a:xfrm>
            <a:off x="4630723" y="1670617"/>
            <a:ext cx="7306811" cy="48936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L="171450" indent="-171450" defTabSz="543818">
              <a:lnSpc>
                <a:spcPts val="1400"/>
              </a:lnSpc>
              <a:spcBef>
                <a:spcPts val="0"/>
              </a:spcBef>
              <a:buFontTx/>
              <a:buChar char="‒"/>
              <a:defRPr sz="1100">
                <a:solidFill>
                  <a:srgbClr val="7F7F7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63525" indent="-26352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tabLst>
                <a:tab pos="263525" algn="l"/>
              </a:tabLst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work on data and statistics for 2023–2024</a:t>
            </a:r>
          </a:p>
          <a:p>
            <a:pPr marL="263525" indent="-26352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tabLst>
                <a:tab pos="263525" algn="l"/>
              </a:tabLs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capacity development in Africa</a:t>
            </a:r>
          </a:p>
          <a:p>
            <a:pPr marL="263525" indent="-26352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tabLst>
                <a:tab pos="263525" algn="l"/>
              </a:tabLs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report on SDGs indicators</a:t>
            </a:r>
          </a:p>
          <a:p>
            <a:pPr marL="263525" indent="-26352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tabLst>
                <a:tab pos="263525" algn="l"/>
              </a:tabLs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2020 round of population and housing censuses</a:t>
            </a:r>
          </a:p>
          <a:p>
            <a:pPr marL="263525" indent="-26352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tabLst>
                <a:tab pos="263525" algn="l"/>
              </a:tabLs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registration and vital statistics and United Nations legal identity agenda</a:t>
            </a:r>
          </a:p>
          <a:p>
            <a:pPr marL="263525" indent="-26352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tabLst>
                <a:tab pos="263525" algn="l"/>
              </a:tabLs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statistics</a:t>
            </a:r>
          </a:p>
          <a:p>
            <a:pPr marL="263525" indent="-26352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tabLst>
                <a:tab pos="263525" algn="l"/>
              </a:tabLs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the 2008 System of National Accounts and related statistics</a:t>
            </a:r>
          </a:p>
          <a:p>
            <a:pPr marL="263525" indent="-26352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tabLst>
                <a:tab pos="263525" algn="l"/>
              </a:tabLs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of geospatial and statistical information</a:t>
            </a:r>
          </a:p>
          <a:p>
            <a:pPr marL="263525" indent="-26352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tabLst>
                <a:tab pos="263525" algn="l"/>
              </a:tabLs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Modernizing the data ecosystem in Africa</a:t>
            </a:r>
          </a:p>
          <a:p>
            <a:pPr marL="263525" indent="-26352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tabLst>
                <a:tab pos="263525" algn="l"/>
              </a:tabLs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 on side events</a:t>
            </a: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9AC86A93-6BDF-452C-A419-111DF8908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1"/>
          <a:stretch/>
        </p:blipFill>
        <p:spPr bwMode="auto">
          <a:xfrm>
            <a:off x="0" y="1549751"/>
            <a:ext cx="2169477" cy="220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6EA1BC-A6FB-4A5F-9BCA-D7D07D5C1F21}"/>
              </a:ext>
            </a:extLst>
          </p:cNvPr>
          <p:cNvSpPr txBox="1"/>
          <p:nvPr/>
        </p:nvSpPr>
        <p:spPr>
          <a:xfrm>
            <a:off x="4530055" y="1238352"/>
            <a:ext cx="4258345" cy="37446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217">
              <a:lnSpc>
                <a:spcPts val="2160"/>
              </a:lnSpc>
            </a:pPr>
            <a:r>
              <a:rPr lang="en-US" sz="2000" b="1" spc="-15" dirty="0">
                <a:solidFill>
                  <a:srgbClr val="11134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Other of </a:t>
            </a:r>
            <a:r>
              <a:rPr lang="en-US" sz="2000" b="1" spc="-15" dirty="0" err="1">
                <a:solidFill>
                  <a:srgbClr val="11134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Statcom</a:t>
            </a:r>
            <a:r>
              <a:rPr lang="en-US" sz="2000" b="1" spc="-15" dirty="0">
                <a:solidFill>
                  <a:srgbClr val="11134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resolutions</a:t>
            </a:r>
          </a:p>
        </p:txBody>
      </p:sp>
    </p:spTree>
    <p:extLst>
      <p:ext uri="{BB962C8B-B14F-4D97-AF65-F5344CB8AC3E}">
        <p14:creationId xmlns:p14="http://schemas.microsoft.com/office/powerpoint/2010/main" val="391157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9733" y="1100398"/>
            <a:ext cx="621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7DFEFE01-ACBF-4D47-BDA4-D74D5349EFB5}"/>
              </a:ext>
            </a:extLst>
          </p:cNvPr>
          <p:cNvSpPr/>
          <p:nvPr/>
        </p:nvSpPr>
        <p:spPr>
          <a:xfrm>
            <a:off x="0" y="357874"/>
            <a:ext cx="9060110" cy="54163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Ask?…….Resolutions submitted to the COM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36A7DD-7215-467F-9ED9-3573D6D47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005" y="2462557"/>
            <a:ext cx="3889976" cy="2743200"/>
          </a:xfrm>
          <a:prstGeom prst="rect">
            <a:avLst/>
          </a:prstGeom>
        </p:spPr>
      </p:pic>
      <p:sp>
        <p:nvSpPr>
          <p:cNvPr id="14" name="Freeform 50">
            <a:extLst>
              <a:ext uri="{FF2B5EF4-FFF2-40B4-BE49-F238E27FC236}">
                <a16:creationId xmlns:a16="http://schemas.microsoft.com/office/drawing/2014/main" id="{48BE8D8B-16FB-4E8E-83E8-C649DFAF2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0943" y="1695765"/>
            <a:ext cx="2823720" cy="1394205"/>
          </a:xfrm>
          <a:custGeom>
            <a:avLst/>
            <a:gdLst>
              <a:gd name="T0" fmla="*/ 17 w 4535"/>
              <a:gd name="T1" fmla="*/ 2089 h 2090"/>
              <a:gd name="T2" fmla="*/ 17 w 4535"/>
              <a:gd name="T3" fmla="*/ 2089 h 2090"/>
              <a:gd name="T4" fmla="*/ 0 w 4535"/>
              <a:gd name="T5" fmla="*/ 2074 h 2090"/>
              <a:gd name="T6" fmla="*/ 0 w 4535"/>
              <a:gd name="T7" fmla="*/ 15 h 2090"/>
              <a:gd name="T8" fmla="*/ 0 w 4535"/>
              <a:gd name="T9" fmla="*/ 15 h 2090"/>
              <a:gd name="T10" fmla="*/ 17 w 4535"/>
              <a:gd name="T11" fmla="*/ 0 h 2090"/>
              <a:gd name="T12" fmla="*/ 4517 w 4535"/>
              <a:gd name="T13" fmla="*/ 0 h 2090"/>
              <a:gd name="T14" fmla="*/ 4517 w 4535"/>
              <a:gd name="T15" fmla="*/ 0 h 2090"/>
              <a:gd name="T16" fmla="*/ 4534 w 4535"/>
              <a:gd name="T17" fmla="*/ 15 h 2090"/>
              <a:gd name="T18" fmla="*/ 4534 w 4535"/>
              <a:gd name="T19" fmla="*/ 15 h 2090"/>
              <a:gd name="T20" fmla="*/ 4517 w 4535"/>
              <a:gd name="T21" fmla="*/ 30 h 2090"/>
              <a:gd name="T22" fmla="*/ 34 w 4535"/>
              <a:gd name="T23" fmla="*/ 30 h 2090"/>
              <a:gd name="T24" fmla="*/ 34 w 4535"/>
              <a:gd name="T25" fmla="*/ 2074 h 2090"/>
              <a:gd name="T26" fmla="*/ 34 w 4535"/>
              <a:gd name="T27" fmla="*/ 2074 h 2090"/>
              <a:gd name="T28" fmla="*/ 17 w 4535"/>
              <a:gd name="T29" fmla="*/ 2089 h 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535" h="2090">
                <a:moveTo>
                  <a:pt x="17" y="2089"/>
                </a:moveTo>
                <a:lnTo>
                  <a:pt x="17" y="2089"/>
                </a:lnTo>
                <a:cubicBezTo>
                  <a:pt x="8" y="2089"/>
                  <a:pt x="0" y="2082"/>
                  <a:pt x="0" y="2074"/>
                </a:cubicBezTo>
                <a:lnTo>
                  <a:pt x="0" y="15"/>
                </a:lnTo>
                <a:lnTo>
                  <a:pt x="0" y="15"/>
                </a:lnTo>
                <a:cubicBezTo>
                  <a:pt x="0" y="7"/>
                  <a:pt x="8" y="0"/>
                  <a:pt x="17" y="0"/>
                </a:cubicBezTo>
                <a:lnTo>
                  <a:pt x="4517" y="0"/>
                </a:lnTo>
                <a:lnTo>
                  <a:pt x="4517" y="0"/>
                </a:lnTo>
                <a:cubicBezTo>
                  <a:pt x="4527" y="0"/>
                  <a:pt x="4534" y="7"/>
                  <a:pt x="4534" y="15"/>
                </a:cubicBezTo>
                <a:lnTo>
                  <a:pt x="4534" y="15"/>
                </a:lnTo>
                <a:cubicBezTo>
                  <a:pt x="4534" y="23"/>
                  <a:pt x="4527" y="30"/>
                  <a:pt x="4517" y="30"/>
                </a:cubicBezTo>
                <a:lnTo>
                  <a:pt x="34" y="30"/>
                </a:lnTo>
                <a:lnTo>
                  <a:pt x="34" y="2074"/>
                </a:lnTo>
                <a:lnTo>
                  <a:pt x="34" y="2074"/>
                </a:lnTo>
                <a:cubicBezTo>
                  <a:pt x="34" y="2082"/>
                  <a:pt x="27" y="2089"/>
                  <a:pt x="17" y="2089"/>
                </a:cubicBezTo>
              </a:path>
            </a:pathLst>
          </a:custGeom>
          <a:solidFill>
            <a:srgbClr val="5DBD6F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5">
              <a:solidFill>
                <a:srgbClr val="747993"/>
              </a:solidFill>
              <a:latin typeface="Calibri" panose="020F0502020204030204"/>
            </a:endParaRPr>
          </a:p>
        </p:txBody>
      </p:sp>
      <p:sp>
        <p:nvSpPr>
          <p:cNvPr id="17" name="Freeform 51">
            <a:extLst>
              <a:ext uri="{FF2B5EF4-FFF2-40B4-BE49-F238E27FC236}">
                <a16:creationId xmlns:a16="http://schemas.microsoft.com/office/drawing/2014/main" id="{E96060C8-1FC8-4B19-9A54-CB2E80E38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3675" y="1649070"/>
            <a:ext cx="129099" cy="115366"/>
          </a:xfrm>
          <a:custGeom>
            <a:avLst/>
            <a:gdLst>
              <a:gd name="T0" fmla="*/ 205 w 206"/>
              <a:gd name="T1" fmla="*/ 92 h 185"/>
              <a:gd name="T2" fmla="*/ 205 w 206"/>
              <a:gd name="T3" fmla="*/ 92 h 185"/>
              <a:gd name="T4" fmla="*/ 102 w 206"/>
              <a:gd name="T5" fmla="*/ 184 h 185"/>
              <a:gd name="T6" fmla="*/ 102 w 206"/>
              <a:gd name="T7" fmla="*/ 184 h 185"/>
              <a:gd name="T8" fmla="*/ 0 w 206"/>
              <a:gd name="T9" fmla="*/ 92 h 185"/>
              <a:gd name="T10" fmla="*/ 0 w 206"/>
              <a:gd name="T11" fmla="*/ 92 h 185"/>
              <a:gd name="T12" fmla="*/ 102 w 206"/>
              <a:gd name="T13" fmla="*/ 0 h 185"/>
              <a:gd name="T14" fmla="*/ 102 w 206"/>
              <a:gd name="T15" fmla="*/ 0 h 185"/>
              <a:gd name="T16" fmla="*/ 205 w 206"/>
              <a:gd name="T17" fmla="*/ 9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6" h="185">
                <a:moveTo>
                  <a:pt x="205" y="92"/>
                </a:moveTo>
                <a:lnTo>
                  <a:pt x="205" y="92"/>
                </a:lnTo>
                <a:cubicBezTo>
                  <a:pt x="205" y="143"/>
                  <a:pt x="159" y="184"/>
                  <a:pt x="102" y="184"/>
                </a:cubicBezTo>
                <a:lnTo>
                  <a:pt x="102" y="184"/>
                </a:lnTo>
                <a:cubicBezTo>
                  <a:pt x="46" y="184"/>
                  <a:pt x="0" y="143"/>
                  <a:pt x="0" y="92"/>
                </a:cubicBezTo>
                <a:lnTo>
                  <a:pt x="0" y="92"/>
                </a:lnTo>
                <a:cubicBezTo>
                  <a:pt x="0" y="41"/>
                  <a:pt x="46" y="0"/>
                  <a:pt x="102" y="0"/>
                </a:cubicBezTo>
                <a:lnTo>
                  <a:pt x="102" y="0"/>
                </a:lnTo>
                <a:cubicBezTo>
                  <a:pt x="159" y="0"/>
                  <a:pt x="205" y="41"/>
                  <a:pt x="205" y="92"/>
                </a:cubicBezTo>
              </a:path>
            </a:pathLst>
          </a:custGeom>
          <a:solidFill>
            <a:srgbClr val="5DBD6F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5">
              <a:solidFill>
                <a:srgbClr val="747993"/>
              </a:solidFill>
              <a:latin typeface="Calibri" panose="020F0502020204030204"/>
            </a:endParaRPr>
          </a:p>
        </p:txBody>
      </p:sp>
      <p:sp>
        <p:nvSpPr>
          <p:cNvPr id="18" name="Freeform 52">
            <a:extLst>
              <a:ext uri="{FF2B5EF4-FFF2-40B4-BE49-F238E27FC236}">
                <a16:creationId xmlns:a16="http://schemas.microsoft.com/office/drawing/2014/main" id="{4A4A03B3-484B-42AF-94B1-87A1D0940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393" y="1695764"/>
            <a:ext cx="3650150" cy="1276167"/>
          </a:xfrm>
          <a:custGeom>
            <a:avLst/>
            <a:gdLst>
              <a:gd name="T0" fmla="*/ 4838 w 4857"/>
              <a:gd name="T1" fmla="*/ 2089 h 2090"/>
              <a:gd name="T2" fmla="*/ 4838 w 4857"/>
              <a:gd name="T3" fmla="*/ 2089 h 2090"/>
              <a:gd name="T4" fmla="*/ 4856 w 4857"/>
              <a:gd name="T5" fmla="*/ 2074 h 2090"/>
              <a:gd name="T6" fmla="*/ 4856 w 4857"/>
              <a:gd name="T7" fmla="*/ 15 h 2090"/>
              <a:gd name="T8" fmla="*/ 4856 w 4857"/>
              <a:gd name="T9" fmla="*/ 15 h 2090"/>
              <a:gd name="T10" fmla="*/ 4838 w 4857"/>
              <a:gd name="T11" fmla="*/ 0 h 2090"/>
              <a:gd name="T12" fmla="*/ 18 w 4857"/>
              <a:gd name="T13" fmla="*/ 0 h 2090"/>
              <a:gd name="T14" fmla="*/ 18 w 4857"/>
              <a:gd name="T15" fmla="*/ 0 h 2090"/>
              <a:gd name="T16" fmla="*/ 0 w 4857"/>
              <a:gd name="T17" fmla="*/ 15 h 2090"/>
              <a:gd name="T18" fmla="*/ 0 w 4857"/>
              <a:gd name="T19" fmla="*/ 15 h 2090"/>
              <a:gd name="T20" fmla="*/ 18 w 4857"/>
              <a:gd name="T21" fmla="*/ 30 h 2090"/>
              <a:gd name="T22" fmla="*/ 4820 w 4857"/>
              <a:gd name="T23" fmla="*/ 30 h 2090"/>
              <a:gd name="T24" fmla="*/ 4820 w 4857"/>
              <a:gd name="T25" fmla="*/ 2074 h 2090"/>
              <a:gd name="T26" fmla="*/ 4820 w 4857"/>
              <a:gd name="T27" fmla="*/ 2074 h 2090"/>
              <a:gd name="T28" fmla="*/ 4838 w 4857"/>
              <a:gd name="T29" fmla="*/ 2089 h 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57" h="2090">
                <a:moveTo>
                  <a:pt x="4838" y="2089"/>
                </a:moveTo>
                <a:lnTo>
                  <a:pt x="4838" y="2089"/>
                </a:lnTo>
                <a:cubicBezTo>
                  <a:pt x="4849" y="2089"/>
                  <a:pt x="4856" y="2082"/>
                  <a:pt x="4856" y="2074"/>
                </a:cubicBezTo>
                <a:lnTo>
                  <a:pt x="4856" y="15"/>
                </a:lnTo>
                <a:lnTo>
                  <a:pt x="4856" y="15"/>
                </a:lnTo>
                <a:cubicBezTo>
                  <a:pt x="4856" y="6"/>
                  <a:pt x="4849" y="0"/>
                  <a:pt x="4838" y="0"/>
                </a:cubicBezTo>
                <a:lnTo>
                  <a:pt x="18" y="0"/>
                </a:lnTo>
                <a:lnTo>
                  <a:pt x="18" y="0"/>
                </a:lnTo>
                <a:cubicBezTo>
                  <a:pt x="8" y="0"/>
                  <a:pt x="0" y="6"/>
                  <a:pt x="0" y="15"/>
                </a:cubicBezTo>
                <a:lnTo>
                  <a:pt x="0" y="15"/>
                </a:lnTo>
                <a:cubicBezTo>
                  <a:pt x="0" y="23"/>
                  <a:pt x="8" y="30"/>
                  <a:pt x="18" y="30"/>
                </a:cubicBezTo>
                <a:lnTo>
                  <a:pt x="4820" y="30"/>
                </a:lnTo>
                <a:lnTo>
                  <a:pt x="4820" y="2074"/>
                </a:lnTo>
                <a:lnTo>
                  <a:pt x="4820" y="2074"/>
                </a:lnTo>
                <a:cubicBezTo>
                  <a:pt x="4820" y="2082"/>
                  <a:pt x="4828" y="2089"/>
                  <a:pt x="4838" y="2089"/>
                </a:cubicBezTo>
              </a:path>
            </a:pathLst>
          </a:custGeom>
          <a:solidFill>
            <a:srgbClr val="FDDE4B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5">
              <a:solidFill>
                <a:srgbClr val="747993"/>
              </a:solidFill>
              <a:latin typeface="Calibri" panose="020F0502020204030204"/>
            </a:endParaRPr>
          </a:p>
        </p:txBody>
      </p:sp>
      <p:sp>
        <p:nvSpPr>
          <p:cNvPr id="20" name="Freeform 53">
            <a:extLst>
              <a:ext uri="{FF2B5EF4-FFF2-40B4-BE49-F238E27FC236}">
                <a16:creationId xmlns:a16="http://schemas.microsoft.com/office/drawing/2014/main" id="{3F968E08-C5C8-4E1E-B10C-E56ADEF96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917" y="1655003"/>
            <a:ext cx="115366" cy="115366"/>
          </a:xfrm>
          <a:custGeom>
            <a:avLst/>
            <a:gdLst>
              <a:gd name="T0" fmla="*/ 0 w 185"/>
              <a:gd name="T1" fmla="*/ 92 h 185"/>
              <a:gd name="T2" fmla="*/ 0 w 185"/>
              <a:gd name="T3" fmla="*/ 92 h 185"/>
              <a:gd name="T4" fmla="*/ 92 w 185"/>
              <a:gd name="T5" fmla="*/ 184 h 185"/>
              <a:gd name="T6" fmla="*/ 92 w 185"/>
              <a:gd name="T7" fmla="*/ 184 h 185"/>
              <a:gd name="T8" fmla="*/ 184 w 185"/>
              <a:gd name="T9" fmla="*/ 92 h 185"/>
              <a:gd name="T10" fmla="*/ 184 w 185"/>
              <a:gd name="T11" fmla="*/ 92 h 185"/>
              <a:gd name="T12" fmla="*/ 92 w 185"/>
              <a:gd name="T13" fmla="*/ 0 h 185"/>
              <a:gd name="T14" fmla="*/ 92 w 185"/>
              <a:gd name="T15" fmla="*/ 0 h 185"/>
              <a:gd name="T16" fmla="*/ 0 w 185"/>
              <a:gd name="T17" fmla="*/ 9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185">
                <a:moveTo>
                  <a:pt x="0" y="92"/>
                </a:moveTo>
                <a:lnTo>
                  <a:pt x="0" y="92"/>
                </a:lnTo>
                <a:cubicBezTo>
                  <a:pt x="0" y="143"/>
                  <a:pt x="41" y="184"/>
                  <a:pt x="92" y="184"/>
                </a:cubicBezTo>
                <a:lnTo>
                  <a:pt x="92" y="184"/>
                </a:lnTo>
                <a:cubicBezTo>
                  <a:pt x="142" y="184"/>
                  <a:pt x="184" y="143"/>
                  <a:pt x="184" y="92"/>
                </a:cubicBezTo>
                <a:lnTo>
                  <a:pt x="184" y="92"/>
                </a:lnTo>
                <a:cubicBezTo>
                  <a:pt x="184" y="41"/>
                  <a:pt x="142" y="0"/>
                  <a:pt x="92" y="0"/>
                </a:cubicBezTo>
                <a:lnTo>
                  <a:pt x="92" y="0"/>
                </a:lnTo>
                <a:cubicBezTo>
                  <a:pt x="41" y="0"/>
                  <a:pt x="0" y="41"/>
                  <a:pt x="0" y="92"/>
                </a:cubicBezTo>
              </a:path>
            </a:pathLst>
          </a:custGeom>
          <a:solidFill>
            <a:srgbClr val="FDDE4B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5">
              <a:solidFill>
                <a:srgbClr val="747993"/>
              </a:solidFill>
              <a:latin typeface="Calibri" panose="020F0502020204030204"/>
            </a:endParaRPr>
          </a:p>
        </p:txBody>
      </p:sp>
      <p:sp>
        <p:nvSpPr>
          <p:cNvPr id="25" name="Freeform 54">
            <a:extLst>
              <a:ext uri="{FF2B5EF4-FFF2-40B4-BE49-F238E27FC236}">
                <a16:creationId xmlns:a16="http://schemas.microsoft.com/office/drawing/2014/main" id="{55288F89-9033-4F1C-AC06-10CD46CF4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125" y="4188003"/>
            <a:ext cx="3771417" cy="1998795"/>
          </a:xfrm>
          <a:custGeom>
            <a:avLst/>
            <a:gdLst>
              <a:gd name="T0" fmla="*/ 5030 w 5046"/>
              <a:gd name="T1" fmla="*/ 2527 h 2528"/>
              <a:gd name="T2" fmla="*/ 15 w 5046"/>
              <a:gd name="T3" fmla="*/ 2527 h 2528"/>
              <a:gd name="T4" fmla="*/ 15 w 5046"/>
              <a:gd name="T5" fmla="*/ 2527 h 2528"/>
              <a:gd name="T6" fmla="*/ 0 w 5046"/>
              <a:gd name="T7" fmla="*/ 2512 h 2528"/>
              <a:gd name="T8" fmla="*/ 0 w 5046"/>
              <a:gd name="T9" fmla="*/ 2512 h 2528"/>
              <a:gd name="T10" fmla="*/ 15 w 5046"/>
              <a:gd name="T11" fmla="*/ 2496 h 2528"/>
              <a:gd name="T12" fmla="*/ 5015 w 5046"/>
              <a:gd name="T13" fmla="*/ 2496 h 2528"/>
              <a:gd name="T14" fmla="*/ 5015 w 5046"/>
              <a:gd name="T15" fmla="*/ 15 h 2528"/>
              <a:gd name="T16" fmla="*/ 5015 w 5046"/>
              <a:gd name="T17" fmla="*/ 15 h 2528"/>
              <a:gd name="T18" fmla="*/ 5030 w 5046"/>
              <a:gd name="T19" fmla="*/ 0 h 2528"/>
              <a:gd name="T20" fmla="*/ 5030 w 5046"/>
              <a:gd name="T21" fmla="*/ 0 h 2528"/>
              <a:gd name="T22" fmla="*/ 5045 w 5046"/>
              <a:gd name="T23" fmla="*/ 15 h 2528"/>
              <a:gd name="T24" fmla="*/ 5045 w 5046"/>
              <a:gd name="T25" fmla="*/ 2512 h 2528"/>
              <a:gd name="T26" fmla="*/ 5045 w 5046"/>
              <a:gd name="T27" fmla="*/ 2512 h 2528"/>
              <a:gd name="T28" fmla="*/ 5030 w 5046"/>
              <a:gd name="T29" fmla="*/ 2527 h 2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46" h="2528">
                <a:moveTo>
                  <a:pt x="5030" y="2527"/>
                </a:moveTo>
                <a:lnTo>
                  <a:pt x="15" y="2527"/>
                </a:lnTo>
                <a:lnTo>
                  <a:pt x="15" y="2527"/>
                </a:lnTo>
                <a:cubicBezTo>
                  <a:pt x="6" y="2527"/>
                  <a:pt x="0" y="2520"/>
                  <a:pt x="0" y="2512"/>
                </a:cubicBezTo>
                <a:lnTo>
                  <a:pt x="0" y="2512"/>
                </a:lnTo>
                <a:cubicBezTo>
                  <a:pt x="0" y="2503"/>
                  <a:pt x="6" y="2496"/>
                  <a:pt x="15" y="2496"/>
                </a:cubicBezTo>
                <a:lnTo>
                  <a:pt x="5015" y="2496"/>
                </a:lnTo>
                <a:lnTo>
                  <a:pt x="5015" y="15"/>
                </a:lnTo>
                <a:lnTo>
                  <a:pt x="5015" y="15"/>
                </a:lnTo>
                <a:cubicBezTo>
                  <a:pt x="5015" y="6"/>
                  <a:pt x="5021" y="0"/>
                  <a:pt x="5030" y="0"/>
                </a:cubicBezTo>
                <a:lnTo>
                  <a:pt x="5030" y="0"/>
                </a:lnTo>
                <a:cubicBezTo>
                  <a:pt x="5038" y="0"/>
                  <a:pt x="5045" y="6"/>
                  <a:pt x="5045" y="15"/>
                </a:cubicBezTo>
                <a:lnTo>
                  <a:pt x="5045" y="2512"/>
                </a:lnTo>
                <a:lnTo>
                  <a:pt x="5045" y="2512"/>
                </a:lnTo>
                <a:cubicBezTo>
                  <a:pt x="5045" y="2520"/>
                  <a:pt x="5038" y="2527"/>
                  <a:pt x="5030" y="2527"/>
                </a:cubicBezTo>
              </a:path>
            </a:pathLst>
          </a:custGeom>
          <a:solidFill>
            <a:srgbClr val="FCB02B"/>
          </a:solidFill>
          <a:ln>
            <a:solidFill>
              <a:srgbClr val="FCB02B"/>
            </a:solidFill>
          </a:ln>
          <a:effectLst/>
        </p:spPr>
        <p:txBody>
          <a:bodyPr wrap="none" anchor="ctr"/>
          <a:lstStyle/>
          <a:p>
            <a:pPr defTabSz="914217"/>
            <a:endParaRPr lang="en-US" sz="3265">
              <a:solidFill>
                <a:srgbClr val="747993"/>
              </a:solidFill>
              <a:latin typeface="Calibri" panose="020F0502020204030204"/>
            </a:endParaRPr>
          </a:p>
        </p:txBody>
      </p:sp>
      <p:sp>
        <p:nvSpPr>
          <p:cNvPr id="26" name="Freeform 55">
            <a:extLst>
              <a:ext uri="{FF2B5EF4-FFF2-40B4-BE49-F238E27FC236}">
                <a16:creationId xmlns:a16="http://schemas.microsoft.com/office/drawing/2014/main" id="{D14A25A7-0BC5-4F97-A269-381774E81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0943" y="4188003"/>
            <a:ext cx="2886895" cy="2067466"/>
          </a:xfrm>
          <a:custGeom>
            <a:avLst/>
            <a:gdLst>
              <a:gd name="T0" fmla="*/ 4636 w 4652"/>
              <a:gd name="T1" fmla="*/ 2527 h 2528"/>
              <a:gd name="T2" fmla="*/ 15 w 4652"/>
              <a:gd name="T3" fmla="*/ 2527 h 2528"/>
              <a:gd name="T4" fmla="*/ 15 w 4652"/>
              <a:gd name="T5" fmla="*/ 2527 h 2528"/>
              <a:gd name="T6" fmla="*/ 0 w 4652"/>
              <a:gd name="T7" fmla="*/ 2512 h 2528"/>
              <a:gd name="T8" fmla="*/ 0 w 4652"/>
              <a:gd name="T9" fmla="*/ 15 h 2528"/>
              <a:gd name="T10" fmla="*/ 0 w 4652"/>
              <a:gd name="T11" fmla="*/ 15 h 2528"/>
              <a:gd name="T12" fmla="*/ 15 w 4652"/>
              <a:gd name="T13" fmla="*/ 0 h 2528"/>
              <a:gd name="T14" fmla="*/ 15 w 4652"/>
              <a:gd name="T15" fmla="*/ 0 h 2528"/>
              <a:gd name="T16" fmla="*/ 30 w 4652"/>
              <a:gd name="T17" fmla="*/ 15 h 2528"/>
              <a:gd name="T18" fmla="*/ 30 w 4652"/>
              <a:gd name="T19" fmla="*/ 2496 h 2528"/>
              <a:gd name="T20" fmla="*/ 4636 w 4652"/>
              <a:gd name="T21" fmla="*/ 2496 h 2528"/>
              <a:gd name="T22" fmla="*/ 4636 w 4652"/>
              <a:gd name="T23" fmla="*/ 2496 h 2528"/>
              <a:gd name="T24" fmla="*/ 4651 w 4652"/>
              <a:gd name="T25" fmla="*/ 2512 h 2528"/>
              <a:gd name="T26" fmla="*/ 4651 w 4652"/>
              <a:gd name="T27" fmla="*/ 2512 h 2528"/>
              <a:gd name="T28" fmla="*/ 4636 w 4652"/>
              <a:gd name="T29" fmla="*/ 2527 h 2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52" h="2528">
                <a:moveTo>
                  <a:pt x="4636" y="2527"/>
                </a:moveTo>
                <a:lnTo>
                  <a:pt x="15" y="2527"/>
                </a:lnTo>
                <a:lnTo>
                  <a:pt x="15" y="2527"/>
                </a:lnTo>
                <a:cubicBezTo>
                  <a:pt x="7" y="2527"/>
                  <a:pt x="0" y="2520"/>
                  <a:pt x="0" y="2512"/>
                </a:cubicBezTo>
                <a:lnTo>
                  <a:pt x="0" y="15"/>
                </a:lnTo>
                <a:lnTo>
                  <a:pt x="0" y="15"/>
                </a:lnTo>
                <a:cubicBezTo>
                  <a:pt x="0" y="6"/>
                  <a:pt x="7" y="0"/>
                  <a:pt x="15" y="0"/>
                </a:cubicBezTo>
                <a:lnTo>
                  <a:pt x="15" y="0"/>
                </a:lnTo>
                <a:cubicBezTo>
                  <a:pt x="23" y="0"/>
                  <a:pt x="30" y="6"/>
                  <a:pt x="30" y="15"/>
                </a:cubicBezTo>
                <a:lnTo>
                  <a:pt x="30" y="2496"/>
                </a:lnTo>
                <a:lnTo>
                  <a:pt x="4636" y="2496"/>
                </a:lnTo>
                <a:lnTo>
                  <a:pt x="4636" y="2496"/>
                </a:lnTo>
                <a:cubicBezTo>
                  <a:pt x="4644" y="2496"/>
                  <a:pt x="4651" y="2503"/>
                  <a:pt x="4651" y="2512"/>
                </a:cubicBezTo>
                <a:lnTo>
                  <a:pt x="4651" y="2512"/>
                </a:lnTo>
                <a:cubicBezTo>
                  <a:pt x="4651" y="2520"/>
                  <a:pt x="4644" y="2527"/>
                  <a:pt x="4636" y="2527"/>
                </a:cubicBezTo>
              </a:path>
            </a:pathLst>
          </a:custGeom>
          <a:solidFill>
            <a:srgbClr val="249B7C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5">
              <a:solidFill>
                <a:srgbClr val="747993"/>
              </a:solidFill>
              <a:latin typeface="Calibri" panose="020F0502020204030204"/>
            </a:endParaRPr>
          </a:p>
        </p:txBody>
      </p:sp>
      <p:sp>
        <p:nvSpPr>
          <p:cNvPr id="27" name="Freeform 56">
            <a:extLst>
              <a:ext uri="{FF2B5EF4-FFF2-40B4-BE49-F238E27FC236}">
                <a16:creationId xmlns:a16="http://schemas.microsoft.com/office/drawing/2014/main" id="{6850A50F-DE74-436F-BA87-80D43C8B7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037" y="6086248"/>
            <a:ext cx="115366" cy="115366"/>
          </a:xfrm>
          <a:custGeom>
            <a:avLst/>
            <a:gdLst>
              <a:gd name="T0" fmla="*/ 183 w 184"/>
              <a:gd name="T1" fmla="*/ 92 h 185"/>
              <a:gd name="T2" fmla="*/ 183 w 184"/>
              <a:gd name="T3" fmla="*/ 92 h 185"/>
              <a:gd name="T4" fmla="*/ 91 w 184"/>
              <a:gd name="T5" fmla="*/ 184 h 185"/>
              <a:gd name="T6" fmla="*/ 91 w 184"/>
              <a:gd name="T7" fmla="*/ 184 h 185"/>
              <a:gd name="T8" fmla="*/ 0 w 184"/>
              <a:gd name="T9" fmla="*/ 92 h 185"/>
              <a:gd name="T10" fmla="*/ 0 w 184"/>
              <a:gd name="T11" fmla="*/ 92 h 185"/>
              <a:gd name="T12" fmla="*/ 91 w 184"/>
              <a:gd name="T13" fmla="*/ 0 h 185"/>
              <a:gd name="T14" fmla="*/ 91 w 184"/>
              <a:gd name="T15" fmla="*/ 0 h 185"/>
              <a:gd name="T16" fmla="*/ 183 w 184"/>
              <a:gd name="T17" fmla="*/ 9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" h="185">
                <a:moveTo>
                  <a:pt x="183" y="92"/>
                </a:moveTo>
                <a:lnTo>
                  <a:pt x="183" y="92"/>
                </a:lnTo>
                <a:cubicBezTo>
                  <a:pt x="183" y="143"/>
                  <a:pt x="142" y="184"/>
                  <a:pt x="91" y="184"/>
                </a:cubicBezTo>
                <a:lnTo>
                  <a:pt x="91" y="184"/>
                </a:lnTo>
                <a:cubicBezTo>
                  <a:pt x="41" y="184"/>
                  <a:pt x="0" y="143"/>
                  <a:pt x="0" y="92"/>
                </a:cubicBezTo>
                <a:lnTo>
                  <a:pt x="0" y="92"/>
                </a:lnTo>
                <a:cubicBezTo>
                  <a:pt x="0" y="41"/>
                  <a:pt x="41" y="0"/>
                  <a:pt x="91" y="0"/>
                </a:cubicBezTo>
                <a:lnTo>
                  <a:pt x="91" y="0"/>
                </a:lnTo>
                <a:cubicBezTo>
                  <a:pt x="142" y="0"/>
                  <a:pt x="183" y="41"/>
                  <a:pt x="183" y="92"/>
                </a:cubicBezTo>
              </a:path>
            </a:pathLst>
          </a:custGeom>
          <a:solidFill>
            <a:srgbClr val="FCB02B"/>
          </a:solidFill>
          <a:ln>
            <a:solidFill>
              <a:srgbClr val="FCB02B"/>
            </a:solidFill>
          </a:ln>
          <a:effectLst/>
        </p:spPr>
        <p:txBody>
          <a:bodyPr wrap="none" anchor="ctr"/>
          <a:lstStyle/>
          <a:p>
            <a:pPr defTabSz="914217"/>
            <a:endParaRPr lang="en-US" sz="3265">
              <a:solidFill>
                <a:srgbClr val="747993"/>
              </a:solidFill>
              <a:latin typeface="Calibri" panose="020F0502020204030204"/>
            </a:endParaRPr>
          </a:p>
        </p:txBody>
      </p:sp>
      <p:sp>
        <p:nvSpPr>
          <p:cNvPr id="28" name="Freeform 57">
            <a:extLst>
              <a:ext uri="{FF2B5EF4-FFF2-40B4-BE49-F238E27FC236}">
                <a16:creationId xmlns:a16="http://schemas.microsoft.com/office/drawing/2014/main" id="{31713075-2DB5-4434-9DB8-AC4682ECC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1917" y="6186798"/>
            <a:ext cx="115366" cy="115366"/>
          </a:xfrm>
          <a:custGeom>
            <a:avLst/>
            <a:gdLst>
              <a:gd name="T0" fmla="*/ 183 w 184"/>
              <a:gd name="T1" fmla="*/ 92 h 185"/>
              <a:gd name="T2" fmla="*/ 183 w 184"/>
              <a:gd name="T3" fmla="*/ 92 h 185"/>
              <a:gd name="T4" fmla="*/ 92 w 184"/>
              <a:gd name="T5" fmla="*/ 184 h 185"/>
              <a:gd name="T6" fmla="*/ 92 w 184"/>
              <a:gd name="T7" fmla="*/ 184 h 185"/>
              <a:gd name="T8" fmla="*/ 0 w 184"/>
              <a:gd name="T9" fmla="*/ 92 h 185"/>
              <a:gd name="T10" fmla="*/ 0 w 184"/>
              <a:gd name="T11" fmla="*/ 92 h 185"/>
              <a:gd name="T12" fmla="*/ 92 w 184"/>
              <a:gd name="T13" fmla="*/ 0 h 185"/>
              <a:gd name="T14" fmla="*/ 92 w 184"/>
              <a:gd name="T15" fmla="*/ 0 h 185"/>
              <a:gd name="T16" fmla="*/ 183 w 184"/>
              <a:gd name="T17" fmla="*/ 9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" h="185">
                <a:moveTo>
                  <a:pt x="183" y="92"/>
                </a:moveTo>
                <a:lnTo>
                  <a:pt x="183" y="92"/>
                </a:lnTo>
                <a:cubicBezTo>
                  <a:pt x="183" y="143"/>
                  <a:pt x="142" y="184"/>
                  <a:pt x="92" y="184"/>
                </a:cubicBezTo>
                <a:lnTo>
                  <a:pt x="92" y="184"/>
                </a:lnTo>
                <a:cubicBezTo>
                  <a:pt x="41" y="184"/>
                  <a:pt x="0" y="143"/>
                  <a:pt x="0" y="92"/>
                </a:cubicBezTo>
                <a:lnTo>
                  <a:pt x="0" y="92"/>
                </a:lnTo>
                <a:cubicBezTo>
                  <a:pt x="0" y="41"/>
                  <a:pt x="41" y="0"/>
                  <a:pt x="92" y="0"/>
                </a:cubicBezTo>
                <a:lnTo>
                  <a:pt x="92" y="0"/>
                </a:lnTo>
                <a:cubicBezTo>
                  <a:pt x="142" y="0"/>
                  <a:pt x="183" y="41"/>
                  <a:pt x="183" y="92"/>
                </a:cubicBezTo>
              </a:path>
            </a:pathLst>
          </a:custGeom>
          <a:solidFill>
            <a:srgbClr val="249B7C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5">
              <a:solidFill>
                <a:srgbClr val="747993"/>
              </a:solidFill>
              <a:latin typeface="Calibri" panose="020F05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65695D-DCC4-4952-B256-C2D724189159}"/>
              </a:ext>
            </a:extLst>
          </p:cNvPr>
          <p:cNvSpPr txBox="1"/>
          <p:nvPr/>
        </p:nvSpPr>
        <p:spPr>
          <a:xfrm>
            <a:off x="728111" y="2331181"/>
            <a:ext cx="4332107" cy="21698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defTabSz="914217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pc="-15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The report and recommendations of the 8</a:t>
            </a:r>
            <a:r>
              <a:rPr lang="en-US" spc="-15" baseline="30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th</a:t>
            </a:r>
            <a:r>
              <a:rPr lang="en-US" spc="-15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session of the Statistical Commission for Africa and the 8</a:t>
            </a:r>
            <a:r>
              <a:rPr lang="en-US" spc="-15" baseline="30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th</a:t>
            </a:r>
            <a:r>
              <a:rPr lang="en-US" spc="-15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 meeting of the Regional Committee of UNGGIM</a:t>
            </a:r>
          </a:p>
          <a:p>
            <a:pPr marL="285750" indent="-285750" defTabSz="914217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pc="-15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85750" indent="-285750" defTabSz="914217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pc="-15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The recommendations of the </a:t>
            </a:r>
            <a:br>
              <a:rPr lang="en-US" spc="-15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pc="-15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Expert Group for the conference</a:t>
            </a:r>
            <a:br>
              <a:rPr lang="en-US" spc="-15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pc="-15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of ministers for CRVS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6506E4-9719-4906-8F8A-2C01591FA444}"/>
              </a:ext>
            </a:extLst>
          </p:cNvPr>
          <p:cNvSpPr txBox="1"/>
          <p:nvPr/>
        </p:nvSpPr>
        <p:spPr>
          <a:xfrm>
            <a:off x="582665" y="1936170"/>
            <a:ext cx="3676207" cy="36407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217">
              <a:lnSpc>
                <a:spcPts val="2160"/>
              </a:lnSpc>
            </a:pPr>
            <a:r>
              <a:rPr lang="en-US" b="1" spc="-15" dirty="0">
                <a:solidFill>
                  <a:srgbClr val="11134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To endorse/ take note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FB1BF4-FCF1-4C07-B3CD-8245678C9311}"/>
              </a:ext>
            </a:extLst>
          </p:cNvPr>
          <p:cNvSpPr txBox="1"/>
          <p:nvPr/>
        </p:nvSpPr>
        <p:spPr>
          <a:xfrm>
            <a:off x="1048670" y="5004486"/>
            <a:ext cx="3578626" cy="1018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217">
              <a:lnSpc>
                <a:spcPts val="1800"/>
              </a:lnSpc>
            </a:pPr>
            <a:r>
              <a:rPr lang="en-US" spc="-15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Domestic resource mobilization to implement national </a:t>
            </a:r>
            <a:r>
              <a:rPr lang="en-US" b="1" spc="-15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road maps for transformation and modernization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4F06EE-89A6-43E5-B705-B7D44C9CB7EB}"/>
              </a:ext>
            </a:extLst>
          </p:cNvPr>
          <p:cNvSpPr txBox="1"/>
          <p:nvPr/>
        </p:nvSpPr>
        <p:spPr>
          <a:xfrm>
            <a:off x="543363" y="4525378"/>
            <a:ext cx="3479920" cy="36407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217">
              <a:lnSpc>
                <a:spcPts val="2160"/>
              </a:lnSpc>
            </a:pPr>
            <a:r>
              <a:rPr lang="en-US" b="1" spc="-15" dirty="0">
                <a:solidFill>
                  <a:srgbClr val="11134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To enable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D3BEBE-5517-47A3-826F-3B95166A9D7F}"/>
              </a:ext>
            </a:extLst>
          </p:cNvPr>
          <p:cNvSpPr txBox="1"/>
          <p:nvPr/>
        </p:nvSpPr>
        <p:spPr>
          <a:xfrm>
            <a:off x="7790544" y="2457955"/>
            <a:ext cx="2968763" cy="78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217">
              <a:lnSpc>
                <a:spcPts val="1800"/>
              </a:lnSpc>
            </a:pPr>
            <a:r>
              <a:rPr lang="en-US" spc="-15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ECA and partners to support national statistical systems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8F4C48-8AC5-4E7A-879E-C6BE2610587F}"/>
              </a:ext>
            </a:extLst>
          </p:cNvPr>
          <p:cNvSpPr txBox="1"/>
          <p:nvPr/>
        </p:nvSpPr>
        <p:spPr>
          <a:xfrm>
            <a:off x="7588939" y="2025695"/>
            <a:ext cx="1569853" cy="35650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 defTabSz="914217">
              <a:lnSpc>
                <a:spcPts val="2160"/>
              </a:lnSpc>
            </a:pPr>
            <a:r>
              <a:rPr lang="en-US" b="1" spc="-15" dirty="0">
                <a:solidFill>
                  <a:srgbClr val="11134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To empower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E83713-4B72-4B33-BE42-A8872965B3D2}"/>
              </a:ext>
            </a:extLst>
          </p:cNvPr>
          <p:cNvSpPr txBox="1"/>
          <p:nvPr/>
        </p:nvSpPr>
        <p:spPr>
          <a:xfrm>
            <a:off x="7879082" y="4917103"/>
            <a:ext cx="4308564" cy="1246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217">
              <a:lnSpc>
                <a:spcPts val="18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integration of statistics and geospatial information and development of 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economic, social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including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CRVS)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environmental statistics and systems</a:t>
            </a:r>
            <a:endParaRPr lang="en-US" spc="-15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3C501C7-B68A-4F62-9FBB-4C037E51B085}"/>
              </a:ext>
            </a:extLst>
          </p:cNvPr>
          <p:cNvSpPr txBox="1"/>
          <p:nvPr/>
        </p:nvSpPr>
        <p:spPr>
          <a:xfrm>
            <a:off x="7719596" y="4552531"/>
            <a:ext cx="2373008" cy="36407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217">
              <a:lnSpc>
                <a:spcPts val="2160"/>
              </a:lnSpc>
            </a:pPr>
            <a:r>
              <a:rPr lang="en-US" b="1" spc="-15" dirty="0">
                <a:solidFill>
                  <a:srgbClr val="11134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To support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DF41A1F-B77D-4839-84EB-35EE86F90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07" y="1505620"/>
            <a:ext cx="516512" cy="4572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FF86EFB-F0AB-49B8-BC3C-EF60C53FE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95" y="5863047"/>
            <a:ext cx="516512" cy="457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249EF7D-59CD-4E64-82D7-5EEE1472D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1036" y="1478970"/>
            <a:ext cx="516512" cy="4572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0AEBAA9-6523-46B1-A591-B9DF8013E2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2604" y="6003037"/>
            <a:ext cx="51651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5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7DFEFE01-ACBF-4D47-BDA4-D74D5349EFB5}"/>
              </a:ext>
            </a:extLst>
          </p:cNvPr>
          <p:cNvSpPr/>
          <p:nvPr/>
        </p:nvSpPr>
        <p:spPr>
          <a:xfrm>
            <a:off x="0" y="284709"/>
            <a:ext cx="9060110" cy="82554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2800" b="1" dirty="0">
              <a:solidFill>
                <a:schemeClr val="bg1"/>
              </a:solidFill>
              <a:latin typeface="Poppins" pitchFamily="2" charset="77"/>
            </a:endParaRPr>
          </a:p>
          <a:p>
            <a:pPr algn="ctr" defTabSz="914217"/>
            <a:r>
              <a:rPr lang="en-US" sz="2800" b="1" dirty="0">
                <a:solidFill>
                  <a:schemeClr val="bg1"/>
                </a:solidFill>
                <a:latin typeface="Poppins" pitchFamily="2" charset="77"/>
              </a:rPr>
              <a:t>Reflections… Economic Value of Data</a:t>
            </a:r>
          </a:p>
          <a:p>
            <a:pPr algn="ctr" defTabSz="914217"/>
            <a:r>
              <a:rPr lang="en-US" sz="2400" b="1" dirty="0">
                <a:solidFill>
                  <a:schemeClr val="bg1"/>
                </a:solidFill>
                <a:latin typeface="Poppins" pitchFamily="2" charset="77"/>
              </a:rPr>
              <a:t>Data is a valuable “asset”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Key conclusions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8FF548-81D1-44BB-9391-05CDAEC5BAF4}"/>
              </a:ext>
            </a:extLst>
          </p:cNvPr>
          <p:cNvSpPr txBox="1"/>
          <p:nvPr/>
        </p:nvSpPr>
        <p:spPr>
          <a:xfrm>
            <a:off x="1108954" y="6131335"/>
            <a:ext cx="11083046" cy="36407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217">
              <a:lnSpc>
                <a:spcPts val="2160"/>
              </a:lnSpc>
            </a:pPr>
            <a:r>
              <a:rPr lang="en-US" spc="-15" dirty="0">
                <a:solidFill>
                  <a:srgbClr val="C0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Analysis of recent investment in data shows an average economic benefit of </a:t>
            </a:r>
            <a:r>
              <a:rPr lang="en-US" b="1" spc="-15" dirty="0">
                <a:solidFill>
                  <a:srgbClr val="C0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$32 </a:t>
            </a:r>
            <a:r>
              <a:rPr lang="en-US" spc="-15" dirty="0">
                <a:solidFill>
                  <a:srgbClr val="C0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for every </a:t>
            </a:r>
            <a:r>
              <a:rPr lang="en-US" b="1" spc="-15" dirty="0">
                <a:solidFill>
                  <a:srgbClr val="C0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$</a:t>
            </a:r>
            <a:r>
              <a:rPr lang="en-US" spc="-15" dirty="0">
                <a:solidFill>
                  <a:srgbClr val="C0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invested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5FE750-EF48-4DDE-8866-46B6E8B9EFF0}"/>
              </a:ext>
            </a:extLst>
          </p:cNvPr>
          <p:cNvSpPr txBox="1"/>
          <p:nvPr/>
        </p:nvSpPr>
        <p:spPr>
          <a:xfrm>
            <a:off x="4145872" y="5236420"/>
            <a:ext cx="479882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pc="-145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 to invest  in  data  systems</a:t>
            </a:r>
          </a:p>
          <a:p>
            <a:pPr marL="171450" indent="-171450" defTabSz="914217">
              <a:buFont typeface="Arial" panose="020B0604020202020204" pitchFamily="34" charset="0"/>
              <a:buChar char="•"/>
            </a:pPr>
            <a:r>
              <a:rPr lang="en-US" spc="-145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 for  Data  mechanism  (strategy)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5379AA-8A81-4264-A2AC-9F9B6E991652}"/>
              </a:ext>
            </a:extLst>
          </p:cNvPr>
          <p:cNvSpPr txBox="1"/>
          <p:nvPr/>
        </p:nvSpPr>
        <p:spPr>
          <a:xfrm>
            <a:off x="960757" y="1850509"/>
            <a:ext cx="3676207" cy="64620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217">
              <a:lnSpc>
                <a:spcPts val="2160"/>
              </a:lnSpc>
            </a:pPr>
            <a:r>
              <a:rPr lang="en-US" spc="-15" dirty="0">
                <a:solidFill>
                  <a:srgbClr val="11134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Determine the existence &amp; impact of regional value chains</a:t>
            </a:r>
          </a:p>
        </p:txBody>
      </p:sp>
      <p:sp>
        <p:nvSpPr>
          <p:cNvPr id="17" name="Freeform 52">
            <a:extLst>
              <a:ext uri="{FF2B5EF4-FFF2-40B4-BE49-F238E27FC236}">
                <a16:creationId xmlns:a16="http://schemas.microsoft.com/office/drawing/2014/main" id="{00C5FB58-1B10-4D4C-A01F-AABF82487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460" y="1690273"/>
            <a:ext cx="3739305" cy="603462"/>
          </a:xfrm>
          <a:custGeom>
            <a:avLst/>
            <a:gdLst>
              <a:gd name="T0" fmla="*/ 4838 w 4857"/>
              <a:gd name="T1" fmla="*/ 2089 h 2090"/>
              <a:gd name="T2" fmla="*/ 4838 w 4857"/>
              <a:gd name="T3" fmla="*/ 2089 h 2090"/>
              <a:gd name="T4" fmla="*/ 4856 w 4857"/>
              <a:gd name="T5" fmla="*/ 2074 h 2090"/>
              <a:gd name="T6" fmla="*/ 4856 w 4857"/>
              <a:gd name="T7" fmla="*/ 15 h 2090"/>
              <a:gd name="T8" fmla="*/ 4856 w 4857"/>
              <a:gd name="T9" fmla="*/ 15 h 2090"/>
              <a:gd name="T10" fmla="*/ 4838 w 4857"/>
              <a:gd name="T11" fmla="*/ 0 h 2090"/>
              <a:gd name="T12" fmla="*/ 18 w 4857"/>
              <a:gd name="T13" fmla="*/ 0 h 2090"/>
              <a:gd name="T14" fmla="*/ 18 w 4857"/>
              <a:gd name="T15" fmla="*/ 0 h 2090"/>
              <a:gd name="T16" fmla="*/ 0 w 4857"/>
              <a:gd name="T17" fmla="*/ 15 h 2090"/>
              <a:gd name="T18" fmla="*/ 0 w 4857"/>
              <a:gd name="T19" fmla="*/ 15 h 2090"/>
              <a:gd name="T20" fmla="*/ 18 w 4857"/>
              <a:gd name="T21" fmla="*/ 30 h 2090"/>
              <a:gd name="T22" fmla="*/ 4820 w 4857"/>
              <a:gd name="T23" fmla="*/ 30 h 2090"/>
              <a:gd name="T24" fmla="*/ 4820 w 4857"/>
              <a:gd name="T25" fmla="*/ 2074 h 2090"/>
              <a:gd name="T26" fmla="*/ 4820 w 4857"/>
              <a:gd name="T27" fmla="*/ 2074 h 2090"/>
              <a:gd name="T28" fmla="*/ 4838 w 4857"/>
              <a:gd name="T29" fmla="*/ 2089 h 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57" h="2090">
                <a:moveTo>
                  <a:pt x="4838" y="2089"/>
                </a:moveTo>
                <a:lnTo>
                  <a:pt x="4838" y="2089"/>
                </a:lnTo>
                <a:cubicBezTo>
                  <a:pt x="4849" y="2089"/>
                  <a:pt x="4856" y="2082"/>
                  <a:pt x="4856" y="2074"/>
                </a:cubicBezTo>
                <a:lnTo>
                  <a:pt x="4856" y="15"/>
                </a:lnTo>
                <a:lnTo>
                  <a:pt x="4856" y="15"/>
                </a:lnTo>
                <a:cubicBezTo>
                  <a:pt x="4856" y="6"/>
                  <a:pt x="4849" y="0"/>
                  <a:pt x="4838" y="0"/>
                </a:cubicBezTo>
                <a:lnTo>
                  <a:pt x="18" y="0"/>
                </a:lnTo>
                <a:lnTo>
                  <a:pt x="18" y="0"/>
                </a:lnTo>
                <a:cubicBezTo>
                  <a:pt x="8" y="0"/>
                  <a:pt x="0" y="6"/>
                  <a:pt x="0" y="15"/>
                </a:cubicBezTo>
                <a:lnTo>
                  <a:pt x="0" y="15"/>
                </a:lnTo>
                <a:cubicBezTo>
                  <a:pt x="0" y="23"/>
                  <a:pt x="8" y="30"/>
                  <a:pt x="18" y="30"/>
                </a:cubicBezTo>
                <a:lnTo>
                  <a:pt x="4820" y="30"/>
                </a:lnTo>
                <a:lnTo>
                  <a:pt x="4820" y="2074"/>
                </a:lnTo>
                <a:lnTo>
                  <a:pt x="4820" y="2074"/>
                </a:lnTo>
                <a:cubicBezTo>
                  <a:pt x="4820" y="2082"/>
                  <a:pt x="4828" y="2089"/>
                  <a:pt x="4838" y="208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5" dirty="0">
              <a:solidFill>
                <a:srgbClr val="747993"/>
              </a:solidFill>
              <a:latin typeface="Calibri" panose="020F0502020204030204"/>
            </a:endParaRPr>
          </a:p>
        </p:txBody>
      </p:sp>
      <p:sp>
        <p:nvSpPr>
          <p:cNvPr id="18" name="Freeform 53">
            <a:extLst>
              <a:ext uri="{FF2B5EF4-FFF2-40B4-BE49-F238E27FC236}">
                <a16:creationId xmlns:a16="http://schemas.microsoft.com/office/drawing/2014/main" id="{D04AD12F-B587-42A9-B2C4-D2C8D39BF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356" y="1643576"/>
            <a:ext cx="115366" cy="115366"/>
          </a:xfrm>
          <a:custGeom>
            <a:avLst/>
            <a:gdLst>
              <a:gd name="T0" fmla="*/ 0 w 185"/>
              <a:gd name="T1" fmla="*/ 92 h 185"/>
              <a:gd name="T2" fmla="*/ 0 w 185"/>
              <a:gd name="T3" fmla="*/ 92 h 185"/>
              <a:gd name="T4" fmla="*/ 92 w 185"/>
              <a:gd name="T5" fmla="*/ 184 h 185"/>
              <a:gd name="T6" fmla="*/ 92 w 185"/>
              <a:gd name="T7" fmla="*/ 184 h 185"/>
              <a:gd name="T8" fmla="*/ 184 w 185"/>
              <a:gd name="T9" fmla="*/ 92 h 185"/>
              <a:gd name="T10" fmla="*/ 184 w 185"/>
              <a:gd name="T11" fmla="*/ 92 h 185"/>
              <a:gd name="T12" fmla="*/ 92 w 185"/>
              <a:gd name="T13" fmla="*/ 0 h 185"/>
              <a:gd name="T14" fmla="*/ 92 w 185"/>
              <a:gd name="T15" fmla="*/ 0 h 185"/>
              <a:gd name="T16" fmla="*/ 0 w 185"/>
              <a:gd name="T17" fmla="*/ 9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185">
                <a:moveTo>
                  <a:pt x="0" y="92"/>
                </a:moveTo>
                <a:lnTo>
                  <a:pt x="0" y="92"/>
                </a:lnTo>
                <a:cubicBezTo>
                  <a:pt x="0" y="143"/>
                  <a:pt x="41" y="184"/>
                  <a:pt x="92" y="184"/>
                </a:cubicBezTo>
                <a:lnTo>
                  <a:pt x="92" y="184"/>
                </a:lnTo>
                <a:cubicBezTo>
                  <a:pt x="142" y="184"/>
                  <a:pt x="184" y="143"/>
                  <a:pt x="184" y="92"/>
                </a:cubicBezTo>
                <a:lnTo>
                  <a:pt x="184" y="92"/>
                </a:lnTo>
                <a:cubicBezTo>
                  <a:pt x="184" y="41"/>
                  <a:pt x="142" y="0"/>
                  <a:pt x="92" y="0"/>
                </a:cubicBezTo>
                <a:lnTo>
                  <a:pt x="92" y="0"/>
                </a:lnTo>
                <a:cubicBezTo>
                  <a:pt x="41" y="0"/>
                  <a:pt x="0" y="41"/>
                  <a:pt x="0" y="9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5">
              <a:solidFill>
                <a:srgbClr val="747993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2BA629-3AC8-42DE-BDE8-A9E22584DBA2}"/>
              </a:ext>
            </a:extLst>
          </p:cNvPr>
          <p:cNvSpPr txBox="1"/>
          <p:nvPr/>
        </p:nvSpPr>
        <p:spPr>
          <a:xfrm>
            <a:off x="7912058" y="1772272"/>
            <a:ext cx="3360513" cy="64620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217">
              <a:lnSpc>
                <a:spcPts val="2160"/>
              </a:lnSpc>
            </a:pPr>
            <a:r>
              <a:rPr lang="en-US" spc="-15" dirty="0">
                <a:solidFill>
                  <a:srgbClr val="11134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Determine the volume of trade between countries </a:t>
            </a:r>
          </a:p>
        </p:txBody>
      </p:sp>
      <p:sp>
        <p:nvSpPr>
          <p:cNvPr id="20" name="Freeform 50">
            <a:extLst>
              <a:ext uri="{FF2B5EF4-FFF2-40B4-BE49-F238E27FC236}">
                <a16:creationId xmlns:a16="http://schemas.microsoft.com/office/drawing/2014/main" id="{7DDA5993-8317-4115-A64E-6B496C530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6266" y="1695766"/>
            <a:ext cx="4048218" cy="646204"/>
          </a:xfrm>
          <a:custGeom>
            <a:avLst/>
            <a:gdLst>
              <a:gd name="T0" fmla="*/ 17 w 4535"/>
              <a:gd name="T1" fmla="*/ 2089 h 2090"/>
              <a:gd name="T2" fmla="*/ 17 w 4535"/>
              <a:gd name="T3" fmla="*/ 2089 h 2090"/>
              <a:gd name="T4" fmla="*/ 0 w 4535"/>
              <a:gd name="T5" fmla="*/ 2074 h 2090"/>
              <a:gd name="T6" fmla="*/ 0 w 4535"/>
              <a:gd name="T7" fmla="*/ 15 h 2090"/>
              <a:gd name="T8" fmla="*/ 0 w 4535"/>
              <a:gd name="T9" fmla="*/ 15 h 2090"/>
              <a:gd name="T10" fmla="*/ 17 w 4535"/>
              <a:gd name="T11" fmla="*/ 0 h 2090"/>
              <a:gd name="T12" fmla="*/ 4517 w 4535"/>
              <a:gd name="T13" fmla="*/ 0 h 2090"/>
              <a:gd name="T14" fmla="*/ 4517 w 4535"/>
              <a:gd name="T15" fmla="*/ 0 h 2090"/>
              <a:gd name="T16" fmla="*/ 4534 w 4535"/>
              <a:gd name="T17" fmla="*/ 15 h 2090"/>
              <a:gd name="T18" fmla="*/ 4534 w 4535"/>
              <a:gd name="T19" fmla="*/ 15 h 2090"/>
              <a:gd name="T20" fmla="*/ 4517 w 4535"/>
              <a:gd name="T21" fmla="*/ 30 h 2090"/>
              <a:gd name="T22" fmla="*/ 34 w 4535"/>
              <a:gd name="T23" fmla="*/ 30 h 2090"/>
              <a:gd name="T24" fmla="*/ 34 w 4535"/>
              <a:gd name="T25" fmla="*/ 2074 h 2090"/>
              <a:gd name="T26" fmla="*/ 34 w 4535"/>
              <a:gd name="T27" fmla="*/ 2074 h 2090"/>
              <a:gd name="T28" fmla="*/ 17 w 4535"/>
              <a:gd name="T29" fmla="*/ 2089 h 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535" h="2090">
                <a:moveTo>
                  <a:pt x="17" y="2089"/>
                </a:moveTo>
                <a:lnTo>
                  <a:pt x="17" y="2089"/>
                </a:lnTo>
                <a:cubicBezTo>
                  <a:pt x="8" y="2089"/>
                  <a:pt x="0" y="2082"/>
                  <a:pt x="0" y="2074"/>
                </a:cubicBezTo>
                <a:lnTo>
                  <a:pt x="0" y="15"/>
                </a:lnTo>
                <a:lnTo>
                  <a:pt x="0" y="15"/>
                </a:lnTo>
                <a:cubicBezTo>
                  <a:pt x="0" y="7"/>
                  <a:pt x="8" y="0"/>
                  <a:pt x="17" y="0"/>
                </a:cubicBezTo>
                <a:lnTo>
                  <a:pt x="4517" y="0"/>
                </a:lnTo>
                <a:lnTo>
                  <a:pt x="4517" y="0"/>
                </a:lnTo>
                <a:cubicBezTo>
                  <a:pt x="4527" y="0"/>
                  <a:pt x="4534" y="7"/>
                  <a:pt x="4534" y="15"/>
                </a:cubicBezTo>
                <a:lnTo>
                  <a:pt x="4534" y="15"/>
                </a:lnTo>
                <a:cubicBezTo>
                  <a:pt x="4534" y="23"/>
                  <a:pt x="4527" y="30"/>
                  <a:pt x="4517" y="30"/>
                </a:cubicBezTo>
                <a:lnTo>
                  <a:pt x="34" y="30"/>
                </a:lnTo>
                <a:lnTo>
                  <a:pt x="34" y="2074"/>
                </a:lnTo>
                <a:lnTo>
                  <a:pt x="34" y="2074"/>
                </a:lnTo>
                <a:cubicBezTo>
                  <a:pt x="34" y="2082"/>
                  <a:pt x="27" y="2089"/>
                  <a:pt x="17" y="2089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5">
              <a:solidFill>
                <a:srgbClr val="747993"/>
              </a:solidFill>
              <a:latin typeface="Calibri" panose="020F0502020204030204"/>
            </a:endParaRPr>
          </a:p>
        </p:txBody>
      </p:sp>
      <p:sp>
        <p:nvSpPr>
          <p:cNvPr id="22" name="Freeform 51">
            <a:extLst>
              <a:ext uri="{FF2B5EF4-FFF2-40B4-BE49-F238E27FC236}">
                <a16:creationId xmlns:a16="http://schemas.microsoft.com/office/drawing/2014/main" id="{93D8ECA2-C869-4D24-AEDC-A3080351D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4130" y="1649070"/>
            <a:ext cx="129099" cy="115366"/>
          </a:xfrm>
          <a:custGeom>
            <a:avLst/>
            <a:gdLst>
              <a:gd name="T0" fmla="*/ 205 w 206"/>
              <a:gd name="T1" fmla="*/ 92 h 185"/>
              <a:gd name="T2" fmla="*/ 205 w 206"/>
              <a:gd name="T3" fmla="*/ 92 h 185"/>
              <a:gd name="T4" fmla="*/ 102 w 206"/>
              <a:gd name="T5" fmla="*/ 184 h 185"/>
              <a:gd name="T6" fmla="*/ 102 w 206"/>
              <a:gd name="T7" fmla="*/ 184 h 185"/>
              <a:gd name="T8" fmla="*/ 0 w 206"/>
              <a:gd name="T9" fmla="*/ 92 h 185"/>
              <a:gd name="T10" fmla="*/ 0 w 206"/>
              <a:gd name="T11" fmla="*/ 92 h 185"/>
              <a:gd name="T12" fmla="*/ 102 w 206"/>
              <a:gd name="T13" fmla="*/ 0 h 185"/>
              <a:gd name="T14" fmla="*/ 102 w 206"/>
              <a:gd name="T15" fmla="*/ 0 h 185"/>
              <a:gd name="T16" fmla="*/ 205 w 206"/>
              <a:gd name="T17" fmla="*/ 9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6" h="185">
                <a:moveTo>
                  <a:pt x="205" y="92"/>
                </a:moveTo>
                <a:lnTo>
                  <a:pt x="205" y="92"/>
                </a:lnTo>
                <a:cubicBezTo>
                  <a:pt x="205" y="143"/>
                  <a:pt x="159" y="184"/>
                  <a:pt x="102" y="184"/>
                </a:cubicBezTo>
                <a:lnTo>
                  <a:pt x="102" y="184"/>
                </a:lnTo>
                <a:cubicBezTo>
                  <a:pt x="46" y="184"/>
                  <a:pt x="0" y="143"/>
                  <a:pt x="0" y="92"/>
                </a:cubicBezTo>
                <a:lnTo>
                  <a:pt x="0" y="92"/>
                </a:lnTo>
                <a:cubicBezTo>
                  <a:pt x="0" y="41"/>
                  <a:pt x="46" y="0"/>
                  <a:pt x="102" y="0"/>
                </a:cubicBezTo>
                <a:lnTo>
                  <a:pt x="102" y="0"/>
                </a:lnTo>
                <a:cubicBezTo>
                  <a:pt x="159" y="0"/>
                  <a:pt x="205" y="41"/>
                  <a:pt x="205" y="9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5">
              <a:solidFill>
                <a:srgbClr val="747993"/>
              </a:solidFill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3424A8-4F9B-430B-BB91-1E9AAE502EB5}"/>
              </a:ext>
            </a:extLst>
          </p:cNvPr>
          <p:cNvSpPr txBox="1"/>
          <p:nvPr/>
        </p:nvSpPr>
        <p:spPr>
          <a:xfrm>
            <a:off x="7768881" y="2911033"/>
            <a:ext cx="4229077" cy="204927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217">
              <a:lnSpc>
                <a:spcPts val="2160"/>
              </a:lnSpc>
            </a:pPr>
            <a:r>
              <a:rPr lang="en-US" spc="-15" dirty="0">
                <a:solidFill>
                  <a:srgbClr val="11134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Determine the flows of trade  to trace the value added of each country to provide business opportunities that will enhance industrialization in line with </a:t>
            </a:r>
            <a:r>
              <a:rPr lang="en-US" spc="-15" dirty="0" err="1">
                <a:solidFill>
                  <a:srgbClr val="11134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AfCFTA</a:t>
            </a:r>
            <a:endParaRPr lang="en-US" spc="-15" dirty="0">
              <a:solidFill>
                <a:srgbClr val="111340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defTabSz="914217">
              <a:lnSpc>
                <a:spcPts val="2160"/>
              </a:lnSpc>
            </a:pPr>
            <a:endParaRPr lang="en-US" spc="-15" dirty="0">
              <a:solidFill>
                <a:srgbClr val="111340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defTabSz="914217">
              <a:lnSpc>
                <a:spcPts val="2160"/>
              </a:lnSpc>
            </a:pPr>
            <a:r>
              <a:rPr lang="en-US" spc="-15" dirty="0">
                <a:solidFill>
                  <a:srgbClr val="11134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(Trade in Value Added -</a:t>
            </a:r>
            <a:r>
              <a:rPr lang="en-US" spc="-15" dirty="0" err="1">
                <a:solidFill>
                  <a:srgbClr val="11134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TiVA</a:t>
            </a:r>
            <a:r>
              <a:rPr lang="en-US" spc="-15" dirty="0">
                <a:solidFill>
                  <a:srgbClr val="11134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24" name="Freeform 55">
            <a:extLst>
              <a:ext uri="{FF2B5EF4-FFF2-40B4-BE49-F238E27FC236}">
                <a16:creationId xmlns:a16="http://schemas.microsoft.com/office/drawing/2014/main" id="{212E762F-2F10-4986-B247-B39A2F094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4286" y="4513440"/>
            <a:ext cx="4138789" cy="610127"/>
          </a:xfrm>
          <a:custGeom>
            <a:avLst/>
            <a:gdLst>
              <a:gd name="T0" fmla="*/ 4636 w 4652"/>
              <a:gd name="T1" fmla="*/ 2527 h 2528"/>
              <a:gd name="T2" fmla="*/ 15 w 4652"/>
              <a:gd name="T3" fmla="*/ 2527 h 2528"/>
              <a:gd name="T4" fmla="*/ 15 w 4652"/>
              <a:gd name="T5" fmla="*/ 2527 h 2528"/>
              <a:gd name="T6" fmla="*/ 0 w 4652"/>
              <a:gd name="T7" fmla="*/ 2512 h 2528"/>
              <a:gd name="T8" fmla="*/ 0 w 4652"/>
              <a:gd name="T9" fmla="*/ 15 h 2528"/>
              <a:gd name="T10" fmla="*/ 0 w 4652"/>
              <a:gd name="T11" fmla="*/ 15 h 2528"/>
              <a:gd name="T12" fmla="*/ 15 w 4652"/>
              <a:gd name="T13" fmla="*/ 0 h 2528"/>
              <a:gd name="T14" fmla="*/ 15 w 4652"/>
              <a:gd name="T15" fmla="*/ 0 h 2528"/>
              <a:gd name="T16" fmla="*/ 30 w 4652"/>
              <a:gd name="T17" fmla="*/ 15 h 2528"/>
              <a:gd name="T18" fmla="*/ 30 w 4652"/>
              <a:gd name="T19" fmla="*/ 2496 h 2528"/>
              <a:gd name="T20" fmla="*/ 4636 w 4652"/>
              <a:gd name="T21" fmla="*/ 2496 h 2528"/>
              <a:gd name="T22" fmla="*/ 4636 w 4652"/>
              <a:gd name="T23" fmla="*/ 2496 h 2528"/>
              <a:gd name="T24" fmla="*/ 4651 w 4652"/>
              <a:gd name="T25" fmla="*/ 2512 h 2528"/>
              <a:gd name="T26" fmla="*/ 4651 w 4652"/>
              <a:gd name="T27" fmla="*/ 2512 h 2528"/>
              <a:gd name="T28" fmla="*/ 4636 w 4652"/>
              <a:gd name="T29" fmla="*/ 2527 h 2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52" h="2528">
                <a:moveTo>
                  <a:pt x="4636" y="2527"/>
                </a:moveTo>
                <a:lnTo>
                  <a:pt x="15" y="2527"/>
                </a:lnTo>
                <a:lnTo>
                  <a:pt x="15" y="2527"/>
                </a:lnTo>
                <a:cubicBezTo>
                  <a:pt x="7" y="2527"/>
                  <a:pt x="0" y="2520"/>
                  <a:pt x="0" y="2512"/>
                </a:cubicBezTo>
                <a:lnTo>
                  <a:pt x="0" y="15"/>
                </a:lnTo>
                <a:lnTo>
                  <a:pt x="0" y="15"/>
                </a:lnTo>
                <a:cubicBezTo>
                  <a:pt x="0" y="6"/>
                  <a:pt x="7" y="0"/>
                  <a:pt x="15" y="0"/>
                </a:cubicBezTo>
                <a:lnTo>
                  <a:pt x="15" y="0"/>
                </a:lnTo>
                <a:cubicBezTo>
                  <a:pt x="23" y="0"/>
                  <a:pt x="30" y="6"/>
                  <a:pt x="30" y="15"/>
                </a:cubicBezTo>
                <a:lnTo>
                  <a:pt x="30" y="2496"/>
                </a:lnTo>
                <a:lnTo>
                  <a:pt x="4636" y="2496"/>
                </a:lnTo>
                <a:lnTo>
                  <a:pt x="4636" y="2496"/>
                </a:lnTo>
                <a:cubicBezTo>
                  <a:pt x="4644" y="2496"/>
                  <a:pt x="4651" y="2503"/>
                  <a:pt x="4651" y="2512"/>
                </a:cubicBezTo>
                <a:lnTo>
                  <a:pt x="4651" y="2512"/>
                </a:lnTo>
                <a:cubicBezTo>
                  <a:pt x="4651" y="2520"/>
                  <a:pt x="4644" y="2527"/>
                  <a:pt x="4636" y="252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5">
              <a:solidFill>
                <a:srgbClr val="747993"/>
              </a:solidFill>
              <a:latin typeface="Calibri" panose="020F0502020204030204"/>
            </a:endParaRPr>
          </a:p>
        </p:txBody>
      </p:sp>
      <p:sp>
        <p:nvSpPr>
          <p:cNvPr id="26" name="Freeform 57">
            <a:extLst>
              <a:ext uri="{FF2B5EF4-FFF2-40B4-BE49-F238E27FC236}">
                <a16:creationId xmlns:a16="http://schemas.microsoft.com/office/drawing/2014/main" id="{9904E6CC-1E85-4A47-9DC8-426116A6A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6125" y="5049710"/>
            <a:ext cx="115366" cy="115366"/>
          </a:xfrm>
          <a:custGeom>
            <a:avLst/>
            <a:gdLst>
              <a:gd name="T0" fmla="*/ 183 w 184"/>
              <a:gd name="T1" fmla="*/ 92 h 185"/>
              <a:gd name="T2" fmla="*/ 183 w 184"/>
              <a:gd name="T3" fmla="*/ 92 h 185"/>
              <a:gd name="T4" fmla="*/ 92 w 184"/>
              <a:gd name="T5" fmla="*/ 184 h 185"/>
              <a:gd name="T6" fmla="*/ 92 w 184"/>
              <a:gd name="T7" fmla="*/ 184 h 185"/>
              <a:gd name="T8" fmla="*/ 0 w 184"/>
              <a:gd name="T9" fmla="*/ 92 h 185"/>
              <a:gd name="T10" fmla="*/ 0 w 184"/>
              <a:gd name="T11" fmla="*/ 92 h 185"/>
              <a:gd name="T12" fmla="*/ 92 w 184"/>
              <a:gd name="T13" fmla="*/ 0 h 185"/>
              <a:gd name="T14" fmla="*/ 92 w 184"/>
              <a:gd name="T15" fmla="*/ 0 h 185"/>
              <a:gd name="T16" fmla="*/ 183 w 184"/>
              <a:gd name="T17" fmla="*/ 9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" h="185">
                <a:moveTo>
                  <a:pt x="183" y="92"/>
                </a:moveTo>
                <a:lnTo>
                  <a:pt x="183" y="92"/>
                </a:lnTo>
                <a:cubicBezTo>
                  <a:pt x="183" y="143"/>
                  <a:pt x="142" y="184"/>
                  <a:pt x="92" y="184"/>
                </a:cubicBezTo>
                <a:lnTo>
                  <a:pt x="92" y="184"/>
                </a:lnTo>
                <a:cubicBezTo>
                  <a:pt x="41" y="184"/>
                  <a:pt x="0" y="143"/>
                  <a:pt x="0" y="92"/>
                </a:cubicBezTo>
                <a:lnTo>
                  <a:pt x="0" y="92"/>
                </a:lnTo>
                <a:cubicBezTo>
                  <a:pt x="0" y="41"/>
                  <a:pt x="41" y="0"/>
                  <a:pt x="92" y="0"/>
                </a:cubicBezTo>
                <a:lnTo>
                  <a:pt x="92" y="0"/>
                </a:lnTo>
                <a:cubicBezTo>
                  <a:pt x="142" y="0"/>
                  <a:pt x="183" y="41"/>
                  <a:pt x="183" y="9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5">
              <a:solidFill>
                <a:srgbClr val="747993"/>
              </a:solidFill>
              <a:latin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83E60C-B7E6-456B-88F0-6A11AA7D3927}"/>
              </a:ext>
            </a:extLst>
          </p:cNvPr>
          <p:cNvSpPr txBox="1"/>
          <p:nvPr/>
        </p:nvSpPr>
        <p:spPr>
          <a:xfrm>
            <a:off x="1166180" y="4319972"/>
            <a:ext cx="3274497" cy="64620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217">
              <a:lnSpc>
                <a:spcPts val="2160"/>
              </a:lnSpc>
            </a:pPr>
            <a:r>
              <a:rPr lang="en-US" spc="-15" dirty="0">
                <a:solidFill>
                  <a:srgbClr val="11134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Determine the acceleration of SDGs implementation </a:t>
            </a:r>
          </a:p>
        </p:txBody>
      </p:sp>
      <p:sp>
        <p:nvSpPr>
          <p:cNvPr id="29" name="Freeform 54">
            <a:extLst>
              <a:ext uri="{FF2B5EF4-FFF2-40B4-BE49-F238E27FC236}">
                <a16:creationId xmlns:a16="http://schemas.microsoft.com/office/drawing/2014/main" id="{CBD9707A-3B30-4250-AE75-F1316DA06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680" y="4487746"/>
            <a:ext cx="3831008" cy="610127"/>
          </a:xfrm>
          <a:custGeom>
            <a:avLst/>
            <a:gdLst>
              <a:gd name="T0" fmla="*/ 5030 w 5046"/>
              <a:gd name="T1" fmla="*/ 2527 h 2528"/>
              <a:gd name="T2" fmla="*/ 15 w 5046"/>
              <a:gd name="T3" fmla="*/ 2527 h 2528"/>
              <a:gd name="T4" fmla="*/ 15 w 5046"/>
              <a:gd name="T5" fmla="*/ 2527 h 2528"/>
              <a:gd name="T6" fmla="*/ 0 w 5046"/>
              <a:gd name="T7" fmla="*/ 2512 h 2528"/>
              <a:gd name="T8" fmla="*/ 0 w 5046"/>
              <a:gd name="T9" fmla="*/ 2512 h 2528"/>
              <a:gd name="T10" fmla="*/ 15 w 5046"/>
              <a:gd name="T11" fmla="*/ 2496 h 2528"/>
              <a:gd name="T12" fmla="*/ 5015 w 5046"/>
              <a:gd name="T13" fmla="*/ 2496 h 2528"/>
              <a:gd name="T14" fmla="*/ 5015 w 5046"/>
              <a:gd name="T15" fmla="*/ 15 h 2528"/>
              <a:gd name="T16" fmla="*/ 5015 w 5046"/>
              <a:gd name="T17" fmla="*/ 15 h 2528"/>
              <a:gd name="T18" fmla="*/ 5030 w 5046"/>
              <a:gd name="T19" fmla="*/ 0 h 2528"/>
              <a:gd name="T20" fmla="*/ 5030 w 5046"/>
              <a:gd name="T21" fmla="*/ 0 h 2528"/>
              <a:gd name="T22" fmla="*/ 5045 w 5046"/>
              <a:gd name="T23" fmla="*/ 15 h 2528"/>
              <a:gd name="T24" fmla="*/ 5045 w 5046"/>
              <a:gd name="T25" fmla="*/ 2512 h 2528"/>
              <a:gd name="T26" fmla="*/ 5045 w 5046"/>
              <a:gd name="T27" fmla="*/ 2512 h 2528"/>
              <a:gd name="T28" fmla="*/ 5030 w 5046"/>
              <a:gd name="T29" fmla="*/ 2527 h 2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46" h="2528">
                <a:moveTo>
                  <a:pt x="5030" y="2527"/>
                </a:moveTo>
                <a:lnTo>
                  <a:pt x="15" y="2527"/>
                </a:lnTo>
                <a:lnTo>
                  <a:pt x="15" y="2527"/>
                </a:lnTo>
                <a:cubicBezTo>
                  <a:pt x="6" y="2527"/>
                  <a:pt x="0" y="2520"/>
                  <a:pt x="0" y="2512"/>
                </a:cubicBezTo>
                <a:lnTo>
                  <a:pt x="0" y="2512"/>
                </a:lnTo>
                <a:cubicBezTo>
                  <a:pt x="0" y="2503"/>
                  <a:pt x="6" y="2496"/>
                  <a:pt x="15" y="2496"/>
                </a:cubicBezTo>
                <a:lnTo>
                  <a:pt x="5015" y="2496"/>
                </a:lnTo>
                <a:lnTo>
                  <a:pt x="5015" y="15"/>
                </a:lnTo>
                <a:lnTo>
                  <a:pt x="5015" y="15"/>
                </a:lnTo>
                <a:cubicBezTo>
                  <a:pt x="5015" y="6"/>
                  <a:pt x="5021" y="0"/>
                  <a:pt x="5030" y="0"/>
                </a:cubicBezTo>
                <a:lnTo>
                  <a:pt x="5030" y="0"/>
                </a:lnTo>
                <a:cubicBezTo>
                  <a:pt x="5038" y="0"/>
                  <a:pt x="5045" y="6"/>
                  <a:pt x="5045" y="15"/>
                </a:cubicBezTo>
                <a:lnTo>
                  <a:pt x="5045" y="2512"/>
                </a:lnTo>
                <a:lnTo>
                  <a:pt x="5045" y="2512"/>
                </a:lnTo>
                <a:cubicBezTo>
                  <a:pt x="5045" y="2520"/>
                  <a:pt x="5038" y="2527"/>
                  <a:pt x="5030" y="2527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5">
              <a:solidFill>
                <a:srgbClr val="747993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49F0DB-4EBA-422F-97CD-10D1839C3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763" y="1823093"/>
            <a:ext cx="3342550" cy="2388545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417F482C-E695-44B2-8894-94D39E53AE9A}"/>
              </a:ext>
            </a:extLst>
          </p:cNvPr>
          <p:cNvSpPr txBox="1"/>
          <p:nvPr/>
        </p:nvSpPr>
        <p:spPr>
          <a:xfrm>
            <a:off x="4749544" y="4211638"/>
            <a:ext cx="2868093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The Power of Data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114" name="Freeform 56">
            <a:extLst>
              <a:ext uri="{FF2B5EF4-FFF2-40B4-BE49-F238E27FC236}">
                <a16:creationId xmlns:a16="http://schemas.microsoft.com/office/drawing/2014/main" id="{6B7F6743-6EEB-464D-806E-9E69D0C37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014" y="5036666"/>
            <a:ext cx="115366" cy="115366"/>
          </a:xfrm>
          <a:custGeom>
            <a:avLst/>
            <a:gdLst>
              <a:gd name="T0" fmla="*/ 183 w 184"/>
              <a:gd name="T1" fmla="*/ 92 h 185"/>
              <a:gd name="T2" fmla="*/ 183 w 184"/>
              <a:gd name="T3" fmla="*/ 92 h 185"/>
              <a:gd name="T4" fmla="*/ 91 w 184"/>
              <a:gd name="T5" fmla="*/ 184 h 185"/>
              <a:gd name="T6" fmla="*/ 91 w 184"/>
              <a:gd name="T7" fmla="*/ 184 h 185"/>
              <a:gd name="T8" fmla="*/ 0 w 184"/>
              <a:gd name="T9" fmla="*/ 92 h 185"/>
              <a:gd name="T10" fmla="*/ 0 w 184"/>
              <a:gd name="T11" fmla="*/ 92 h 185"/>
              <a:gd name="T12" fmla="*/ 91 w 184"/>
              <a:gd name="T13" fmla="*/ 0 h 185"/>
              <a:gd name="T14" fmla="*/ 91 w 184"/>
              <a:gd name="T15" fmla="*/ 0 h 185"/>
              <a:gd name="T16" fmla="*/ 183 w 184"/>
              <a:gd name="T17" fmla="*/ 9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" h="185">
                <a:moveTo>
                  <a:pt x="183" y="92"/>
                </a:moveTo>
                <a:lnTo>
                  <a:pt x="183" y="92"/>
                </a:lnTo>
                <a:cubicBezTo>
                  <a:pt x="183" y="143"/>
                  <a:pt x="142" y="184"/>
                  <a:pt x="91" y="184"/>
                </a:cubicBezTo>
                <a:lnTo>
                  <a:pt x="91" y="184"/>
                </a:lnTo>
                <a:cubicBezTo>
                  <a:pt x="41" y="184"/>
                  <a:pt x="0" y="143"/>
                  <a:pt x="0" y="92"/>
                </a:cubicBezTo>
                <a:lnTo>
                  <a:pt x="0" y="92"/>
                </a:lnTo>
                <a:cubicBezTo>
                  <a:pt x="0" y="41"/>
                  <a:pt x="41" y="0"/>
                  <a:pt x="91" y="0"/>
                </a:cubicBezTo>
                <a:lnTo>
                  <a:pt x="91" y="0"/>
                </a:lnTo>
                <a:cubicBezTo>
                  <a:pt x="142" y="0"/>
                  <a:pt x="183" y="41"/>
                  <a:pt x="183" y="92"/>
                </a:cubicBezTo>
              </a:path>
            </a:pathLst>
          </a:custGeom>
          <a:solidFill>
            <a:srgbClr val="4472C4"/>
          </a:solidFill>
          <a:ln>
            <a:solidFill>
              <a:schemeClr val="accent1"/>
            </a:solidFill>
          </a:ln>
          <a:effectLst/>
        </p:spPr>
        <p:txBody>
          <a:bodyPr wrap="none" anchor="ctr"/>
          <a:lstStyle/>
          <a:p>
            <a:pPr defTabSz="914217"/>
            <a:endParaRPr lang="en-US" sz="3265">
              <a:solidFill>
                <a:srgbClr val="747993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60201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576E76DD-03E3-9B40-BB4C-70018833582E}"/>
              </a:ext>
            </a:extLst>
          </p:cNvPr>
          <p:cNvSpPr>
            <a:spLocks/>
          </p:cNvSpPr>
          <p:nvPr/>
        </p:nvSpPr>
        <p:spPr bwMode="auto">
          <a:xfrm>
            <a:off x="5061958" y="3007223"/>
            <a:ext cx="1865858" cy="35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buFontTx/>
              <a:buNone/>
            </a:pPr>
            <a:r>
              <a:rPr lang="en-US" altLang="en-US" sz="2321" b="1" dirty="0">
                <a:solidFill>
                  <a:schemeClr val="tx1"/>
                </a:solidFill>
                <a:latin typeface="Lato" panose="020F0502020204030203" pitchFamily="34" charset="77"/>
                <a:sym typeface="Lato" panose="020F0502020204030203" pitchFamily="34" charset="77"/>
              </a:rPr>
              <a:t>THANK YOU!</a:t>
            </a:r>
          </a:p>
        </p:txBody>
      </p:sp>
      <p:sp>
        <p:nvSpPr>
          <p:cNvPr id="3" name="Rectangle 6"/>
          <p:cNvSpPr>
            <a:spLocks/>
          </p:cNvSpPr>
          <p:nvPr/>
        </p:nvSpPr>
        <p:spPr bwMode="auto">
          <a:xfrm>
            <a:off x="4187566" y="3658169"/>
            <a:ext cx="37656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/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Lato" pitchFamily="34" charset="0"/>
                <a:cs typeface="Lato" pitchFamily="34" charset="0"/>
                <a:sym typeface="Lato" pitchFamily="34" charset="0"/>
              </a:rPr>
              <a:t>Follow the conversation: #COM2023</a:t>
            </a:r>
          </a:p>
        </p:txBody>
      </p:sp>
      <p:sp>
        <p:nvSpPr>
          <p:cNvPr id="4" name="Rectangle 7"/>
          <p:cNvSpPr>
            <a:spLocks/>
          </p:cNvSpPr>
          <p:nvPr/>
        </p:nvSpPr>
        <p:spPr bwMode="auto">
          <a:xfrm>
            <a:off x="3907624" y="3940331"/>
            <a:ext cx="44813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/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Avenir Book"/>
              </a:rPr>
              <a:t>More: 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Avenir Book"/>
                <a:hlinkClick r:id="rId2"/>
              </a:rPr>
              <a:t>www.uneca.org/cfm2023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Avenir Boo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6717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ee44128-3d50-4b9c-aa09-37e8fa8fd95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D6D194BCE4BA4A92B2A852D517E666" ma:contentTypeVersion="15" ma:contentTypeDescription="Create a new document." ma:contentTypeScope="" ma:versionID="c3fb6e24b51f544be9f610e068a8f6cd">
  <xsd:schema xmlns:xsd="http://www.w3.org/2001/XMLSchema" xmlns:xs="http://www.w3.org/2001/XMLSchema" xmlns:p="http://schemas.microsoft.com/office/2006/metadata/properties" xmlns:ns3="8dc1d2c1-2c17-48d1-98f5-1d9c4aad5262" xmlns:ns4="5ee44128-3d50-4b9c-aa09-37e8fa8fd955" targetNamespace="http://schemas.microsoft.com/office/2006/metadata/properties" ma:root="true" ma:fieldsID="2cada1a455345a21369886b0adce1b86" ns3:_="" ns4:_="">
    <xsd:import namespace="8dc1d2c1-2c17-48d1-98f5-1d9c4aad5262"/>
    <xsd:import namespace="5ee44128-3d50-4b9c-aa09-37e8fa8fd95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1d2c1-2c17-48d1-98f5-1d9c4aad52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e44128-3d50-4b9c-aa09-37e8fa8fd9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6D9049-7322-467D-B76A-8AB98A3709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B525CD-4AF0-4935-ACAA-F17B764DD8B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8dc1d2c1-2c17-48d1-98f5-1d9c4aad5262"/>
    <ds:schemaRef ds:uri="5ee44128-3d50-4b9c-aa09-37e8fa8fd95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9FDBCB-B7A1-483C-9DFC-80F9BBFEFB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c1d2c1-2c17-48d1-98f5-1d9c4aad5262"/>
    <ds:schemaRef ds:uri="5ee44128-3d50-4b9c-aa09-37e8fa8fd9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3104</TotalTime>
  <Words>522</Words>
  <Application>Microsoft Office PowerPoint</Application>
  <PresentationFormat>Widescreen</PresentationFormat>
  <Paragraphs>74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Avenir Book</vt:lpstr>
      <vt:lpstr>Lato</vt:lpstr>
      <vt:lpstr>Poppins</vt:lpstr>
      <vt:lpstr>Arial</vt:lpstr>
      <vt:lpstr>Calibri</vt:lpstr>
      <vt:lpstr>Calibri Light</vt:lpstr>
      <vt:lpstr>Courier New</vt:lpstr>
      <vt:lpstr>Lucida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Afework Temtime</dc:creator>
  <cp:lastModifiedBy>Afework Temtime</cp:lastModifiedBy>
  <cp:revision>35</cp:revision>
  <dcterms:created xsi:type="dcterms:W3CDTF">2023-01-03T08:00:30Z</dcterms:created>
  <dcterms:modified xsi:type="dcterms:W3CDTF">2023-03-14T11:57:18Z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0x0101000CD6D194BCE4BA4A92B2A852D517E666</vt:lpwstr>
  </property>
</Properties>
</file>